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83" r:id="rId4"/>
    <p:sldId id="289" r:id="rId5"/>
    <p:sldId id="271" r:id="rId6"/>
    <p:sldId id="293" r:id="rId7"/>
    <p:sldId id="272" r:id="rId8"/>
    <p:sldId id="298" r:id="rId9"/>
    <p:sldId id="259" r:id="rId10"/>
    <p:sldId id="264" r:id="rId11"/>
    <p:sldId id="279" r:id="rId12"/>
    <p:sldId id="260" r:id="rId13"/>
    <p:sldId id="282" r:id="rId14"/>
    <p:sldId id="284" r:id="rId15"/>
    <p:sldId id="263" r:id="rId16"/>
    <p:sldId id="301" r:id="rId17"/>
    <p:sldId id="290" r:id="rId18"/>
    <p:sldId id="261" r:id="rId19"/>
    <p:sldId id="281" r:id="rId20"/>
    <p:sldId id="265" r:id="rId21"/>
    <p:sldId id="304" r:id="rId22"/>
    <p:sldId id="299" r:id="rId23"/>
    <p:sldId id="266" r:id="rId24"/>
    <p:sldId id="292" r:id="rId25"/>
    <p:sldId id="286" r:id="rId26"/>
    <p:sldId id="291" r:id="rId27"/>
    <p:sldId id="287" r:id="rId28"/>
    <p:sldId id="262" r:id="rId29"/>
    <p:sldId id="294" r:id="rId30"/>
    <p:sldId id="300" r:id="rId31"/>
    <p:sldId id="297" r:id="rId32"/>
    <p:sldId id="268" r:id="rId33"/>
    <p:sldId id="280" r:id="rId34"/>
    <p:sldId id="285" r:id="rId35"/>
    <p:sldId id="269" r:id="rId36"/>
    <p:sldId id="270" r:id="rId37"/>
    <p:sldId id="288" r:id="rId38"/>
    <p:sldId id="267" r:id="rId39"/>
    <p:sldId id="303" r:id="rId40"/>
    <p:sldId id="302" r:id="rId41"/>
    <p:sldId id="258" r:id="rId42"/>
    <p:sldId id="273" r:id="rId43"/>
    <p:sldId id="274" r:id="rId44"/>
    <p:sldId id="275" r:id="rId45"/>
    <p:sldId id="276" r:id="rId46"/>
    <p:sldId id="277" r:id="rId47"/>
    <p:sldId id="278" r:id="rId4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FF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892" autoAdjust="0"/>
    <p:restoredTop sz="94682" autoAdjust="0"/>
  </p:normalViewPr>
  <p:slideViewPr>
    <p:cSldViewPr>
      <p:cViewPr varScale="1">
        <p:scale>
          <a:sx n="71" d="100"/>
          <a:sy n="71" d="100"/>
        </p:scale>
        <p:origin x="-10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9525" y="-20638"/>
            <a:ext cx="9153525" cy="6878638"/>
            <a:chOff x="-6" y="-13"/>
            <a:chExt cx="5766" cy="4333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invGray">
            <a:xfrm>
              <a:off x="5549" y="0"/>
              <a:ext cx="211" cy="43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white">
            <a:xfrm>
              <a:off x="-6" y="2828"/>
              <a:ext cx="3625" cy="1492"/>
            </a:xfrm>
            <a:custGeom>
              <a:avLst/>
              <a:gdLst/>
              <a:ahLst/>
              <a:cxnLst>
                <a:cxn ang="0">
                  <a:pos x="0" y="1491"/>
                </a:cxn>
                <a:cxn ang="0">
                  <a:pos x="0" y="0"/>
                </a:cxn>
                <a:cxn ang="0">
                  <a:pos x="171" y="3"/>
                </a:cxn>
                <a:cxn ang="0">
                  <a:pos x="355" y="9"/>
                </a:cxn>
                <a:cxn ang="0">
                  <a:pos x="499" y="21"/>
                </a:cxn>
                <a:cxn ang="0">
                  <a:pos x="650" y="36"/>
                </a:cxn>
                <a:cxn ang="0">
                  <a:pos x="809" y="54"/>
                </a:cxn>
                <a:cxn ang="0">
                  <a:pos x="957" y="78"/>
                </a:cxn>
                <a:cxn ang="0">
                  <a:pos x="1119" y="105"/>
                </a:cxn>
                <a:cxn ang="0">
                  <a:pos x="1261" y="133"/>
                </a:cxn>
                <a:cxn ang="0">
                  <a:pos x="1441" y="175"/>
                </a:cxn>
                <a:cxn ang="0">
                  <a:pos x="1598" y="217"/>
                </a:cxn>
                <a:cxn ang="0">
                  <a:pos x="1763" y="269"/>
                </a:cxn>
                <a:cxn ang="0">
                  <a:pos x="1887" y="308"/>
                </a:cxn>
                <a:cxn ang="0">
                  <a:pos x="2085" y="384"/>
                </a:cxn>
                <a:cxn ang="0">
                  <a:pos x="2230" y="444"/>
                </a:cxn>
                <a:cxn ang="0">
                  <a:pos x="2456" y="547"/>
                </a:cxn>
                <a:cxn ang="0">
                  <a:pos x="2666" y="662"/>
                </a:cxn>
                <a:cxn ang="0">
                  <a:pos x="2859" y="786"/>
                </a:cxn>
                <a:cxn ang="0">
                  <a:pos x="3046" y="920"/>
                </a:cxn>
                <a:cxn ang="0">
                  <a:pos x="3193" y="1038"/>
                </a:cxn>
                <a:cxn ang="0">
                  <a:pos x="3332" y="1168"/>
                </a:cxn>
                <a:cxn ang="0">
                  <a:pos x="3440" y="1280"/>
                </a:cxn>
                <a:cxn ang="0">
                  <a:pos x="3524" y="1380"/>
                </a:cxn>
                <a:cxn ang="0">
                  <a:pos x="3624" y="1491"/>
                </a:cxn>
                <a:cxn ang="0">
                  <a:pos x="3608" y="1491"/>
                </a:cxn>
                <a:cxn ang="0">
                  <a:pos x="0" y="1491"/>
                </a:cxn>
              </a:cxnLst>
              <a:rect l="0" t="0" r="r" b="b"/>
              <a:pathLst>
                <a:path w="3625" h="1492">
                  <a:moveTo>
                    <a:pt x="0" y="1491"/>
                  </a:moveTo>
                  <a:lnTo>
                    <a:pt x="0" y="0"/>
                  </a:lnTo>
                  <a:lnTo>
                    <a:pt x="171" y="3"/>
                  </a:lnTo>
                  <a:lnTo>
                    <a:pt x="355" y="9"/>
                  </a:lnTo>
                  <a:lnTo>
                    <a:pt x="499" y="21"/>
                  </a:lnTo>
                  <a:lnTo>
                    <a:pt x="650" y="36"/>
                  </a:lnTo>
                  <a:lnTo>
                    <a:pt x="809" y="54"/>
                  </a:lnTo>
                  <a:lnTo>
                    <a:pt x="957" y="78"/>
                  </a:lnTo>
                  <a:lnTo>
                    <a:pt x="1119" y="105"/>
                  </a:lnTo>
                  <a:lnTo>
                    <a:pt x="1261" y="133"/>
                  </a:lnTo>
                  <a:lnTo>
                    <a:pt x="1441" y="175"/>
                  </a:lnTo>
                  <a:lnTo>
                    <a:pt x="1598" y="217"/>
                  </a:lnTo>
                  <a:lnTo>
                    <a:pt x="1763" y="269"/>
                  </a:lnTo>
                  <a:lnTo>
                    <a:pt x="1887" y="308"/>
                  </a:lnTo>
                  <a:lnTo>
                    <a:pt x="2085" y="384"/>
                  </a:lnTo>
                  <a:lnTo>
                    <a:pt x="2230" y="444"/>
                  </a:lnTo>
                  <a:lnTo>
                    <a:pt x="2456" y="547"/>
                  </a:lnTo>
                  <a:lnTo>
                    <a:pt x="2666" y="662"/>
                  </a:lnTo>
                  <a:lnTo>
                    <a:pt x="2859" y="786"/>
                  </a:lnTo>
                  <a:lnTo>
                    <a:pt x="3046" y="920"/>
                  </a:lnTo>
                  <a:lnTo>
                    <a:pt x="3193" y="1038"/>
                  </a:lnTo>
                  <a:lnTo>
                    <a:pt x="3332" y="1168"/>
                  </a:lnTo>
                  <a:lnTo>
                    <a:pt x="3440" y="1280"/>
                  </a:lnTo>
                  <a:lnTo>
                    <a:pt x="3524" y="1380"/>
                  </a:lnTo>
                  <a:lnTo>
                    <a:pt x="3624" y="1491"/>
                  </a:lnTo>
                  <a:lnTo>
                    <a:pt x="3608" y="1491"/>
                  </a:lnTo>
                  <a:lnTo>
                    <a:pt x="0" y="1491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prstDash val="solid"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white">
            <a:xfrm>
              <a:off x="0" y="2405"/>
              <a:ext cx="5143" cy="1902"/>
            </a:xfrm>
            <a:custGeom>
              <a:avLst/>
              <a:gdLst/>
              <a:ahLst/>
              <a:cxnLst>
                <a:cxn ang="0">
                  <a:pos x="2718" y="405"/>
                </a:cxn>
                <a:cxn ang="0">
                  <a:pos x="2466" y="333"/>
                </a:cxn>
                <a:cxn ang="0">
                  <a:pos x="2202" y="261"/>
                </a:cxn>
                <a:cxn ang="0">
                  <a:pos x="1929" y="198"/>
                </a:cxn>
                <a:cxn ang="0">
                  <a:pos x="1695" y="153"/>
                </a:cxn>
                <a:cxn ang="0">
                  <a:pos x="1434" y="111"/>
                </a:cxn>
                <a:cxn ang="0">
                  <a:pos x="1188" y="75"/>
                </a:cxn>
                <a:cxn ang="0">
                  <a:pos x="957" y="48"/>
                </a:cxn>
                <a:cxn ang="0">
                  <a:pos x="747" y="30"/>
                </a:cxn>
                <a:cxn ang="0">
                  <a:pos x="501" y="15"/>
                </a:cxn>
                <a:cxn ang="0">
                  <a:pos x="246" y="3"/>
                </a:cxn>
                <a:cxn ang="0">
                  <a:pos x="0" y="0"/>
                </a:cxn>
                <a:cxn ang="0">
                  <a:pos x="0" y="275"/>
                </a:cxn>
                <a:cxn ang="0">
                  <a:pos x="0" y="345"/>
                </a:cxn>
                <a:cxn ang="0">
                  <a:pos x="0" y="275"/>
                </a:cxn>
                <a:cxn ang="0">
                  <a:pos x="0" y="342"/>
                </a:cxn>
                <a:cxn ang="0">
                  <a:pos x="339" y="351"/>
                </a:cxn>
                <a:cxn ang="0">
                  <a:pos x="606" y="372"/>
                </a:cxn>
                <a:cxn ang="0">
                  <a:pos x="852" y="399"/>
                </a:cxn>
                <a:cxn ang="0">
                  <a:pos x="1068" y="435"/>
                </a:cxn>
                <a:cxn ang="0">
                  <a:pos x="1275" y="474"/>
                </a:cxn>
                <a:cxn ang="0">
                  <a:pos x="1545" y="540"/>
                </a:cxn>
                <a:cxn ang="0">
                  <a:pos x="1761" y="603"/>
                </a:cxn>
                <a:cxn ang="0">
                  <a:pos x="1971" y="678"/>
                </a:cxn>
                <a:cxn ang="0">
                  <a:pos x="2166" y="747"/>
                </a:cxn>
                <a:cxn ang="0">
                  <a:pos x="2397" y="852"/>
                </a:cxn>
                <a:cxn ang="0">
                  <a:pos x="2613" y="960"/>
                </a:cxn>
                <a:cxn ang="0">
                  <a:pos x="2832" y="1095"/>
                </a:cxn>
                <a:cxn ang="0">
                  <a:pos x="3012" y="1212"/>
                </a:cxn>
                <a:cxn ang="0">
                  <a:pos x="3186" y="1347"/>
                </a:cxn>
                <a:cxn ang="0">
                  <a:pos x="3351" y="1497"/>
                </a:cxn>
                <a:cxn ang="0">
                  <a:pos x="3480" y="1629"/>
                </a:cxn>
                <a:cxn ang="0">
                  <a:pos x="3612" y="1785"/>
                </a:cxn>
                <a:cxn ang="0">
                  <a:pos x="3699" y="1901"/>
                </a:cxn>
                <a:cxn ang="0">
                  <a:pos x="5142" y="1901"/>
                </a:cxn>
                <a:cxn ang="0">
                  <a:pos x="5076" y="1827"/>
                </a:cxn>
                <a:cxn ang="0">
                  <a:pos x="4968" y="1707"/>
                </a:cxn>
                <a:cxn ang="0">
                  <a:pos x="4797" y="1539"/>
                </a:cxn>
                <a:cxn ang="0">
                  <a:pos x="4617" y="1383"/>
                </a:cxn>
                <a:cxn ang="0">
                  <a:pos x="4410" y="1221"/>
                </a:cxn>
                <a:cxn ang="0">
                  <a:pos x="4185" y="1071"/>
                </a:cxn>
                <a:cxn ang="0">
                  <a:pos x="3960" y="939"/>
                </a:cxn>
                <a:cxn ang="0">
                  <a:pos x="3708" y="801"/>
                </a:cxn>
                <a:cxn ang="0">
                  <a:pos x="3492" y="702"/>
                </a:cxn>
                <a:cxn ang="0">
                  <a:pos x="3231" y="588"/>
                </a:cxn>
                <a:cxn ang="0">
                  <a:pos x="2964" y="489"/>
                </a:cxn>
                <a:cxn ang="0">
                  <a:pos x="2718" y="405"/>
                </a:cxn>
              </a:cxnLst>
              <a:rect l="0" t="0" r="r" b="b"/>
              <a:pathLst>
                <a:path w="5143" h="1902">
                  <a:moveTo>
                    <a:pt x="2718" y="405"/>
                  </a:moveTo>
                  <a:lnTo>
                    <a:pt x="2466" y="333"/>
                  </a:lnTo>
                  <a:lnTo>
                    <a:pt x="2202" y="261"/>
                  </a:lnTo>
                  <a:lnTo>
                    <a:pt x="1929" y="198"/>
                  </a:lnTo>
                  <a:lnTo>
                    <a:pt x="1695" y="153"/>
                  </a:lnTo>
                  <a:lnTo>
                    <a:pt x="1434" y="111"/>
                  </a:lnTo>
                  <a:lnTo>
                    <a:pt x="1188" y="75"/>
                  </a:lnTo>
                  <a:lnTo>
                    <a:pt x="957" y="48"/>
                  </a:lnTo>
                  <a:lnTo>
                    <a:pt x="747" y="30"/>
                  </a:lnTo>
                  <a:lnTo>
                    <a:pt x="501" y="15"/>
                  </a:lnTo>
                  <a:lnTo>
                    <a:pt x="246" y="3"/>
                  </a:lnTo>
                  <a:lnTo>
                    <a:pt x="0" y="0"/>
                  </a:lnTo>
                  <a:lnTo>
                    <a:pt x="0" y="275"/>
                  </a:lnTo>
                  <a:lnTo>
                    <a:pt x="0" y="345"/>
                  </a:lnTo>
                  <a:lnTo>
                    <a:pt x="0" y="275"/>
                  </a:lnTo>
                  <a:lnTo>
                    <a:pt x="0" y="342"/>
                  </a:lnTo>
                  <a:lnTo>
                    <a:pt x="339" y="351"/>
                  </a:lnTo>
                  <a:lnTo>
                    <a:pt x="606" y="372"/>
                  </a:lnTo>
                  <a:lnTo>
                    <a:pt x="852" y="399"/>
                  </a:lnTo>
                  <a:lnTo>
                    <a:pt x="1068" y="435"/>
                  </a:lnTo>
                  <a:lnTo>
                    <a:pt x="1275" y="474"/>
                  </a:lnTo>
                  <a:lnTo>
                    <a:pt x="1545" y="540"/>
                  </a:lnTo>
                  <a:lnTo>
                    <a:pt x="1761" y="603"/>
                  </a:lnTo>
                  <a:lnTo>
                    <a:pt x="1971" y="678"/>
                  </a:lnTo>
                  <a:lnTo>
                    <a:pt x="2166" y="747"/>
                  </a:lnTo>
                  <a:lnTo>
                    <a:pt x="2397" y="852"/>
                  </a:lnTo>
                  <a:lnTo>
                    <a:pt x="2613" y="960"/>
                  </a:lnTo>
                  <a:lnTo>
                    <a:pt x="2832" y="1095"/>
                  </a:lnTo>
                  <a:lnTo>
                    <a:pt x="3012" y="1212"/>
                  </a:lnTo>
                  <a:lnTo>
                    <a:pt x="3186" y="1347"/>
                  </a:lnTo>
                  <a:lnTo>
                    <a:pt x="3351" y="1497"/>
                  </a:lnTo>
                  <a:lnTo>
                    <a:pt x="3480" y="1629"/>
                  </a:lnTo>
                  <a:lnTo>
                    <a:pt x="3612" y="1785"/>
                  </a:lnTo>
                  <a:lnTo>
                    <a:pt x="3699" y="1901"/>
                  </a:lnTo>
                  <a:lnTo>
                    <a:pt x="5142" y="1901"/>
                  </a:lnTo>
                  <a:lnTo>
                    <a:pt x="5076" y="1827"/>
                  </a:lnTo>
                  <a:lnTo>
                    <a:pt x="4968" y="1707"/>
                  </a:lnTo>
                  <a:lnTo>
                    <a:pt x="4797" y="1539"/>
                  </a:lnTo>
                  <a:lnTo>
                    <a:pt x="4617" y="1383"/>
                  </a:lnTo>
                  <a:lnTo>
                    <a:pt x="4410" y="1221"/>
                  </a:lnTo>
                  <a:lnTo>
                    <a:pt x="4185" y="1071"/>
                  </a:lnTo>
                  <a:lnTo>
                    <a:pt x="3960" y="939"/>
                  </a:lnTo>
                  <a:lnTo>
                    <a:pt x="3708" y="801"/>
                  </a:lnTo>
                  <a:lnTo>
                    <a:pt x="3492" y="702"/>
                  </a:lnTo>
                  <a:lnTo>
                    <a:pt x="3231" y="588"/>
                  </a:lnTo>
                  <a:lnTo>
                    <a:pt x="2964" y="489"/>
                  </a:lnTo>
                  <a:lnTo>
                    <a:pt x="2718" y="405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white">
            <a:xfrm>
              <a:off x="0" y="1982"/>
              <a:ext cx="5760" cy="2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9"/>
                </a:cxn>
                <a:cxn ang="0">
                  <a:pos x="558" y="357"/>
                </a:cxn>
                <a:cxn ang="0">
                  <a:pos x="807" y="375"/>
                </a:cxn>
                <a:cxn ang="0">
                  <a:pos x="1056" y="399"/>
                </a:cxn>
                <a:cxn ang="0">
                  <a:pos x="1272" y="426"/>
                </a:cxn>
                <a:cxn ang="0">
                  <a:pos x="1539" y="465"/>
                </a:cxn>
                <a:cxn ang="0">
                  <a:pos x="1791" y="510"/>
                </a:cxn>
                <a:cxn ang="0">
                  <a:pos x="2076" y="570"/>
                </a:cxn>
                <a:cxn ang="0">
                  <a:pos x="2334" y="630"/>
                </a:cxn>
                <a:cxn ang="0">
                  <a:pos x="2544" y="687"/>
                </a:cxn>
                <a:cxn ang="0">
                  <a:pos x="2775" y="759"/>
                </a:cxn>
                <a:cxn ang="0">
                  <a:pos x="3003" y="837"/>
                </a:cxn>
                <a:cxn ang="0">
                  <a:pos x="3231" y="924"/>
                </a:cxn>
                <a:cxn ang="0">
                  <a:pos x="3438" y="1005"/>
                </a:cxn>
                <a:cxn ang="0">
                  <a:pos x="3663" y="1110"/>
                </a:cxn>
                <a:cxn ang="0">
                  <a:pos x="3903" y="1233"/>
                </a:cxn>
                <a:cxn ang="0">
                  <a:pos x="4149" y="1374"/>
                </a:cxn>
                <a:cxn ang="0">
                  <a:pos x="4353" y="1506"/>
                </a:cxn>
                <a:cxn ang="0">
                  <a:pos x="4491" y="1602"/>
                </a:cxn>
                <a:cxn ang="0">
                  <a:pos x="4668" y="1740"/>
                </a:cxn>
                <a:cxn ang="0">
                  <a:pos x="4824" y="1875"/>
                </a:cxn>
                <a:cxn ang="0">
                  <a:pos x="4968" y="2016"/>
                </a:cxn>
                <a:cxn ang="0">
                  <a:pos x="5100" y="2154"/>
                </a:cxn>
                <a:cxn ang="0">
                  <a:pos x="5238" y="2324"/>
                </a:cxn>
                <a:cxn ang="0">
                  <a:pos x="5759" y="2324"/>
                </a:cxn>
                <a:cxn ang="0">
                  <a:pos x="5759" y="1245"/>
                </a:cxn>
                <a:cxn ang="0">
                  <a:pos x="5580" y="1119"/>
                </a:cxn>
                <a:cxn ang="0">
                  <a:pos x="5400" y="1020"/>
                </a:cxn>
                <a:cxn ang="0">
                  <a:pos x="5205" y="918"/>
                </a:cxn>
                <a:cxn ang="0">
                  <a:pos x="5031" y="837"/>
                </a:cxn>
                <a:cxn ang="0">
                  <a:pos x="4866" y="771"/>
                </a:cxn>
                <a:cxn ang="0">
                  <a:pos x="4710" y="711"/>
                </a:cxn>
                <a:cxn ang="0">
                  <a:pos x="4545" y="651"/>
                </a:cxn>
                <a:cxn ang="0">
                  <a:pos x="4386" y="600"/>
                </a:cxn>
                <a:cxn ang="0">
                  <a:pos x="4248" y="552"/>
                </a:cxn>
                <a:cxn ang="0">
                  <a:pos x="3993" y="483"/>
                </a:cxn>
                <a:cxn ang="0">
                  <a:pos x="3777" y="423"/>
                </a:cxn>
                <a:cxn ang="0">
                  <a:pos x="3564" y="375"/>
                </a:cxn>
                <a:cxn ang="0">
                  <a:pos x="3282" y="312"/>
                </a:cxn>
                <a:cxn ang="0">
                  <a:pos x="3003" y="261"/>
                </a:cxn>
                <a:cxn ang="0">
                  <a:pos x="2733" y="213"/>
                </a:cxn>
                <a:cxn ang="0">
                  <a:pos x="2451" y="171"/>
                </a:cxn>
                <a:cxn ang="0">
                  <a:pos x="2211" y="138"/>
                </a:cxn>
                <a:cxn ang="0">
                  <a:pos x="1974" y="108"/>
                </a:cxn>
                <a:cxn ang="0">
                  <a:pos x="1665" y="81"/>
                </a:cxn>
                <a:cxn ang="0">
                  <a:pos x="1437" y="60"/>
                </a:cxn>
                <a:cxn ang="0">
                  <a:pos x="1125" y="36"/>
                </a:cxn>
                <a:cxn ang="0">
                  <a:pos x="828" y="21"/>
                </a:cxn>
                <a:cxn ang="0">
                  <a:pos x="558" y="12"/>
                </a:cxn>
                <a:cxn ang="0">
                  <a:pos x="282" y="3"/>
                </a:cxn>
                <a:cxn ang="0">
                  <a:pos x="0" y="0"/>
                </a:cxn>
              </a:cxnLst>
              <a:rect l="0" t="0" r="r" b="b"/>
              <a:pathLst>
                <a:path w="5760" h="2325">
                  <a:moveTo>
                    <a:pt x="0" y="0"/>
                  </a:moveTo>
                  <a:lnTo>
                    <a:pt x="0" y="339"/>
                  </a:lnTo>
                  <a:lnTo>
                    <a:pt x="558" y="357"/>
                  </a:lnTo>
                  <a:lnTo>
                    <a:pt x="807" y="375"/>
                  </a:lnTo>
                  <a:lnTo>
                    <a:pt x="1056" y="399"/>
                  </a:lnTo>
                  <a:lnTo>
                    <a:pt x="1272" y="426"/>
                  </a:lnTo>
                  <a:lnTo>
                    <a:pt x="1539" y="465"/>
                  </a:lnTo>
                  <a:lnTo>
                    <a:pt x="1791" y="510"/>
                  </a:lnTo>
                  <a:lnTo>
                    <a:pt x="2076" y="570"/>
                  </a:lnTo>
                  <a:lnTo>
                    <a:pt x="2334" y="630"/>
                  </a:lnTo>
                  <a:lnTo>
                    <a:pt x="2544" y="687"/>
                  </a:lnTo>
                  <a:lnTo>
                    <a:pt x="2775" y="759"/>
                  </a:lnTo>
                  <a:lnTo>
                    <a:pt x="3003" y="837"/>
                  </a:lnTo>
                  <a:lnTo>
                    <a:pt x="3231" y="924"/>
                  </a:lnTo>
                  <a:lnTo>
                    <a:pt x="3438" y="1005"/>
                  </a:lnTo>
                  <a:lnTo>
                    <a:pt x="3663" y="1110"/>
                  </a:lnTo>
                  <a:lnTo>
                    <a:pt x="3903" y="1233"/>
                  </a:lnTo>
                  <a:lnTo>
                    <a:pt x="4149" y="1374"/>
                  </a:lnTo>
                  <a:lnTo>
                    <a:pt x="4353" y="1506"/>
                  </a:lnTo>
                  <a:lnTo>
                    <a:pt x="4491" y="1602"/>
                  </a:lnTo>
                  <a:lnTo>
                    <a:pt x="4668" y="1740"/>
                  </a:lnTo>
                  <a:lnTo>
                    <a:pt x="4824" y="1875"/>
                  </a:lnTo>
                  <a:lnTo>
                    <a:pt x="4968" y="2016"/>
                  </a:lnTo>
                  <a:lnTo>
                    <a:pt x="5100" y="2154"/>
                  </a:lnTo>
                  <a:lnTo>
                    <a:pt x="5238" y="2324"/>
                  </a:lnTo>
                  <a:lnTo>
                    <a:pt x="5759" y="2324"/>
                  </a:lnTo>
                  <a:lnTo>
                    <a:pt x="5759" y="1245"/>
                  </a:lnTo>
                  <a:lnTo>
                    <a:pt x="5580" y="1119"/>
                  </a:lnTo>
                  <a:lnTo>
                    <a:pt x="5400" y="1020"/>
                  </a:lnTo>
                  <a:lnTo>
                    <a:pt x="5205" y="918"/>
                  </a:lnTo>
                  <a:lnTo>
                    <a:pt x="5031" y="837"/>
                  </a:lnTo>
                  <a:lnTo>
                    <a:pt x="4866" y="771"/>
                  </a:lnTo>
                  <a:lnTo>
                    <a:pt x="4710" y="711"/>
                  </a:lnTo>
                  <a:lnTo>
                    <a:pt x="4545" y="651"/>
                  </a:lnTo>
                  <a:lnTo>
                    <a:pt x="4386" y="600"/>
                  </a:lnTo>
                  <a:lnTo>
                    <a:pt x="4248" y="552"/>
                  </a:lnTo>
                  <a:lnTo>
                    <a:pt x="3993" y="483"/>
                  </a:lnTo>
                  <a:lnTo>
                    <a:pt x="3777" y="423"/>
                  </a:lnTo>
                  <a:lnTo>
                    <a:pt x="3564" y="375"/>
                  </a:lnTo>
                  <a:lnTo>
                    <a:pt x="3282" y="312"/>
                  </a:lnTo>
                  <a:lnTo>
                    <a:pt x="3003" y="261"/>
                  </a:lnTo>
                  <a:lnTo>
                    <a:pt x="2733" y="213"/>
                  </a:lnTo>
                  <a:lnTo>
                    <a:pt x="2451" y="171"/>
                  </a:lnTo>
                  <a:lnTo>
                    <a:pt x="2211" y="138"/>
                  </a:lnTo>
                  <a:lnTo>
                    <a:pt x="1974" y="108"/>
                  </a:lnTo>
                  <a:lnTo>
                    <a:pt x="1665" y="81"/>
                  </a:lnTo>
                  <a:lnTo>
                    <a:pt x="1437" y="60"/>
                  </a:lnTo>
                  <a:lnTo>
                    <a:pt x="1125" y="36"/>
                  </a:lnTo>
                  <a:lnTo>
                    <a:pt x="828" y="21"/>
                  </a:lnTo>
                  <a:lnTo>
                    <a:pt x="558" y="12"/>
                  </a:lnTo>
                  <a:lnTo>
                    <a:pt x="282" y="3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white">
            <a:xfrm>
              <a:off x="0" y="1550"/>
              <a:ext cx="5760" cy="15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51"/>
                </a:cxn>
                <a:cxn ang="0">
                  <a:pos x="282" y="357"/>
                </a:cxn>
                <a:cxn ang="0">
                  <a:pos x="627" y="363"/>
                </a:cxn>
                <a:cxn ang="0">
                  <a:pos x="960" y="375"/>
                </a:cxn>
                <a:cxn ang="0">
                  <a:pos x="1218" y="393"/>
                </a:cxn>
                <a:cxn ang="0">
                  <a:pos x="1470" y="411"/>
                </a:cxn>
                <a:cxn ang="0">
                  <a:pos x="1746" y="435"/>
                </a:cxn>
                <a:cxn ang="0">
                  <a:pos x="2022" y="462"/>
                </a:cxn>
                <a:cxn ang="0">
                  <a:pos x="2340" y="504"/>
                </a:cxn>
                <a:cxn ang="0">
                  <a:pos x="2664" y="549"/>
                </a:cxn>
                <a:cxn ang="0">
                  <a:pos x="2952" y="597"/>
                </a:cxn>
                <a:cxn ang="0">
                  <a:pos x="3225" y="648"/>
                </a:cxn>
                <a:cxn ang="0">
                  <a:pos x="3513" y="708"/>
                </a:cxn>
                <a:cxn ang="0">
                  <a:pos x="3693" y="750"/>
                </a:cxn>
                <a:cxn ang="0">
                  <a:pos x="3936" y="810"/>
                </a:cxn>
                <a:cxn ang="0">
                  <a:pos x="4095" y="855"/>
                </a:cxn>
                <a:cxn ang="0">
                  <a:pos x="4281" y="909"/>
                </a:cxn>
                <a:cxn ang="0">
                  <a:pos x="4503" y="981"/>
                </a:cxn>
                <a:cxn ang="0">
                  <a:pos x="4704" y="1053"/>
                </a:cxn>
                <a:cxn ang="0">
                  <a:pos x="4911" y="1131"/>
                </a:cxn>
                <a:cxn ang="0">
                  <a:pos x="5073" y="1197"/>
                </a:cxn>
                <a:cxn ang="0">
                  <a:pos x="5256" y="1281"/>
                </a:cxn>
                <a:cxn ang="0">
                  <a:pos x="5475" y="1401"/>
                </a:cxn>
                <a:cxn ang="0">
                  <a:pos x="5628" y="1482"/>
                </a:cxn>
                <a:cxn ang="0">
                  <a:pos x="5759" y="1572"/>
                </a:cxn>
                <a:cxn ang="0">
                  <a:pos x="5759" y="633"/>
                </a:cxn>
                <a:cxn ang="0">
                  <a:pos x="5493" y="570"/>
                </a:cxn>
                <a:cxn ang="0">
                  <a:pos x="5214" y="501"/>
                </a:cxn>
                <a:cxn ang="0">
                  <a:pos x="4950" y="444"/>
                </a:cxn>
                <a:cxn ang="0">
                  <a:pos x="4701" y="396"/>
                </a:cxn>
                <a:cxn ang="0">
                  <a:pos x="4425" y="348"/>
                </a:cxn>
                <a:cxn ang="0">
                  <a:pos x="4110" y="294"/>
                </a:cxn>
                <a:cxn ang="0">
                  <a:pos x="3813" y="252"/>
                </a:cxn>
                <a:cxn ang="0">
                  <a:pos x="3549" y="213"/>
                </a:cxn>
                <a:cxn ang="0">
                  <a:pos x="3261" y="183"/>
                </a:cxn>
                <a:cxn ang="0">
                  <a:pos x="3015" y="153"/>
                </a:cxn>
                <a:cxn ang="0">
                  <a:pos x="2757" y="129"/>
                </a:cxn>
                <a:cxn ang="0">
                  <a:pos x="2520" y="105"/>
                </a:cxn>
                <a:cxn ang="0">
                  <a:pos x="2301" y="87"/>
                </a:cxn>
                <a:cxn ang="0">
                  <a:pos x="2013" y="66"/>
                </a:cxn>
                <a:cxn ang="0">
                  <a:pos x="1731" y="48"/>
                </a:cxn>
                <a:cxn ang="0">
                  <a:pos x="1524" y="39"/>
                </a:cxn>
                <a:cxn ang="0">
                  <a:pos x="1260" y="27"/>
                </a:cxn>
                <a:cxn ang="0">
                  <a:pos x="966" y="15"/>
                </a:cxn>
                <a:cxn ang="0">
                  <a:pos x="714" y="12"/>
                </a:cxn>
                <a:cxn ang="0">
                  <a:pos x="510" y="6"/>
                </a:cxn>
                <a:cxn ang="0">
                  <a:pos x="243" y="0"/>
                </a:cxn>
                <a:cxn ang="0">
                  <a:pos x="0" y="0"/>
                </a:cxn>
              </a:cxnLst>
              <a:rect l="0" t="0" r="r" b="b"/>
              <a:pathLst>
                <a:path w="5760" h="1573">
                  <a:moveTo>
                    <a:pt x="0" y="0"/>
                  </a:moveTo>
                  <a:lnTo>
                    <a:pt x="0" y="351"/>
                  </a:lnTo>
                  <a:lnTo>
                    <a:pt x="282" y="357"/>
                  </a:lnTo>
                  <a:lnTo>
                    <a:pt x="627" y="363"/>
                  </a:lnTo>
                  <a:lnTo>
                    <a:pt x="960" y="375"/>
                  </a:lnTo>
                  <a:lnTo>
                    <a:pt x="1218" y="393"/>
                  </a:lnTo>
                  <a:lnTo>
                    <a:pt x="1470" y="411"/>
                  </a:lnTo>
                  <a:lnTo>
                    <a:pt x="1746" y="435"/>
                  </a:lnTo>
                  <a:lnTo>
                    <a:pt x="2022" y="462"/>
                  </a:lnTo>
                  <a:lnTo>
                    <a:pt x="2340" y="504"/>
                  </a:lnTo>
                  <a:lnTo>
                    <a:pt x="2664" y="549"/>
                  </a:lnTo>
                  <a:lnTo>
                    <a:pt x="2952" y="597"/>
                  </a:lnTo>
                  <a:lnTo>
                    <a:pt x="3225" y="648"/>
                  </a:lnTo>
                  <a:lnTo>
                    <a:pt x="3513" y="708"/>
                  </a:lnTo>
                  <a:lnTo>
                    <a:pt x="3693" y="750"/>
                  </a:lnTo>
                  <a:lnTo>
                    <a:pt x="3936" y="810"/>
                  </a:lnTo>
                  <a:lnTo>
                    <a:pt x="4095" y="855"/>
                  </a:lnTo>
                  <a:lnTo>
                    <a:pt x="4281" y="909"/>
                  </a:lnTo>
                  <a:lnTo>
                    <a:pt x="4503" y="981"/>
                  </a:lnTo>
                  <a:lnTo>
                    <a:pt x="4704" y="1053"/>
                  </a:lnTo>
                  <a:lnTo>
                    <a:pt x="4911" y="1131"/>
                  </a:lnTo>
                  <a:lnTo>
                    <a:pt x="5073" y="1197"/>
                  </a:lnTo>
                  <a:lnTo>
                    <a:pt x="5256" y="1281"/>
                  </a:lnTo>
                  <a:lnTo>
                    <a:pt x="5475" y="1401"/>
                  </a:lnTo>
                  <a:lnTo>
                    <a:pt x="5628" y="1482"/>
                  </a:lnTo>
                  <a:lnTo>
                    <a:pt x="5759" y="1572"/>
                  </a:lnTo>
                  <a:lnTo>
                    <a:pt x="5759" y="633"/>
                  </a:lnTo>
                  <a:lnTo>
                    <a:pt x="5493" y="570"/>
                  </a:lnTo>
                  <a:lnTo>
                    <a:pt x="5214" y="501"/>
                  </a:lnTo>
                  <a:lnTo>
                    <a:pt x="4950" y="444"/>
                  </a:lnTo>
                  <a:lnTo>
                    <a:pt x="4701" y="396"/>
                  </a:lnTo>
                  <a:lnTo>
                    <a:pt x="4425" y="348"/>
                  </a:lnTo>
                  <a:lnTo>
                    <a:pt x="4110" y="294"/>
                  </a:lnTo>
                  <a:lnTo>
                    <a:pt x="3813" y="252"/>
                  </a:lnTo>
                  <a:lnTo>
                    <a:pt x="3549" y="213"/>
                  </a:lnTo>
                  <a:lnTo>
                    <a:pt x="3261" y="183"/>
                  </a:lnTo>
                  <a:lnTo>
                    <a:pt x="3015" y="153"/>
                  </a:lnTo>
                  <a:lnTo>
                    <a:pt x="2757" y="129"/>
                  </a:lnTo>
                  <a:lnTo>
                    <a:pt x="2520" y="105"/>
                  </a:lnTo>
                  <a:lnTo>
                    <a:pt x="2301" y="87"/>
                  </a:lnTo>
                  <a:lnTo>
                    <a:pt x="2013" y="66"/>
                  </a:lnTo>
                  <a:lnTo>
                    <a:pt x="1731" y="48"/>
                  </a:lnTo>
                  <a:lnTo>
                    <a:pt x="1524" y="39"/>
                  </a:lnTo>
                  <a:lnTo>
                    <a:pt x="1260" y="27"/>
                  </a:lnTo>
                  <a:lnTo>
                    <a:pt x="966" y="15"/>
                  </a:lnTo>
                  <a:lnTo>
                    <a:pt x="714" y="12"/>
                  </a:lnTo>
                  <a:lnTo>
                    <a:pt x="510" y="6"/>
                  </a:lnTo>
                  <a:lnTo>
                    <a:pt x="243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white">
            <a:xfrm>
              <a:off x="0" y="1130"/>
              <a:ext cx="5760" cy="9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9"/>
                </a:cxn>
                <a:cxn ang="0">
                  <a:pos x="318" y="342"/>
                </a:cxn>
                <a:cxn ang="0">
                  <a:pos x="591" y="348"/>
                </a:cxn>
                <a:cxn ang="0">
                  <a:pos x="846" y="354"/>
                </a:cxn>
                <a:cxn ang="0">
                  <a:pos x="1074" y="360"/>
                </a:cxn>
                <a:cxn ang="0">
                  <a:pos x="1314" y="366"/>
                </a:cxn>
                <a:cxn ang="0">
                  <a:pos x="1599" y="381"/>
                </a:cxn>
                <a:cxn ang="0">
                  <a:pos x="1911" y="399"/>
                </a:cxn>
                <a:cxn ang="0">
                  <a:pos x="2241" y="420"/>
                </a:cxn>
                <a:cxn ang="0">
                  <a:pos x="2619" y="453"/>
                </a:cxn>
                <a:cxn ang="0">
                  <a:pos x="2889" y="477"/>
                </a:cxn>
                <a:cxn ang="0">
                  <a:pos x="3177" y="507"/>
                </a:cxn>
                <a:cxn ang="0">
                  <a:pos x="3498" y="543"/>
                </a:cxn>
                <a:cxn ang="0">
                  <a:pos x="3813" y="585"/>
                </a:cxn>
                <a:cxn ang="0">
                  <a:pos x="4044" y="618"/>
                </a:cxn>
                <a:cxn ang="0">
                  <a:pos x="4365" y="669"/>
                </a:cxn>
                <a:cxn ang="0">
                  <a:pos x="4683" y="726"/>
                </a:cxn>
                <a:cxn ang="0">
                  <a:pos x="4980" y="786"/>
                </a:cxn>
                <a:cxn ang="0">
                  <a:pos x="5268" y="846"/>
                </a:cxn>
                <a:cxn ang="0">
                  <a:pos x="5646" y="942"/>
                </a:cxn>
                <a:cxn ang="0">
                  <a:pos x="5759" y="969"/>
                </a:cxn>
                <a:cxn ang="0">
                  <a:pos x="5759" y="0"/>
                </a:cxn>
                <a:cxn ang="0">
                  <a:pos x="0" y="0"/>
                </a:cxn>
              </a:cxnLst>
              <a:rect l="0" t="0" r="r" b="b"/>
              <a:pathLst>
                <a:path w="5760" h="970">
                  <a:moveTo>
                    <a:pt x="0" y="0"/>
                  </a:moveTo>
                  <a:lnTo>
                    <a:pt x="0" y="339"/>
                  </a:lnTo>
                  <a:lnTo>
                    <a:pt x="318" y="342"/>
                  </a:lnTo>
                  <a:lnTo>
                    <a:pt x="591" y="348"/>
                  </a:lnTo>
                  <a:lnTo>
                    <a:pt x="846" y="354"/>
                  </a:lnTo>
                  <a:lnTo>
                    <a:pt x="1074" y="360"/>
                  </a:lnTo>
                  <a:lnTo>
                    <a:pt x="1314" y="366"/>
                  </a:lnTo>
                  <a:lnTo>
                    <a:pt x="1599" y="381"/>
                  </a:lnTo>
                  <a:lnTo>
                    <a:pt x="1911" y="399"/>
                  </a:lnTo>
                  <a:lnTo>
                    <a:pt x="2241" y="420"/>
                  </a:lnTo>
                  <a:lnTo>
                    <a:pt x="2619" y="453"/>
                  </a:lnTo>
                  <a:lnTo>
                    <a:pt x="2889" y="477"/>
                  </a:lnTo>
                  <a:lnTo>
                    <a:pt x="3177" y="507"/>
                  </a:lnTo>
                  <a:lnTo>
                    <a:pt x="3498" y="543"/>
                  </a:lnTo>
                  <a:lnTo>
                    <a:pt x="3813" y="585"/>
                  </a:lnTo>
                  <a:lnTo>
                    <a:pt x="4044" y="618"/>
                  </a:lnTo>
                  <a:lnTo>
                    <a:pt x="4365" y="669"/>
                  </a:lnTo>
                  <a:lnTo>
                    <a:pt x="4683" y="726"/>
                  </a:lnTo>
                  <a:lnTo>
                    <a:pt x="4980" y="786"/>
                  </a:lnTo>
                  <a:lnTo>
                    <a:pt x="5268" y="846"/>
                  </a:lnTo>
                  <a:lnTo>
                    <a:pt x="5646" y="942"/>
                  </a:lnTo>
                  <a:lnTo>
                    <a:pt x="5759" y="969"/>
                  </a:lnTo>
                  <a:lnTo>
                    <a:pt x="5759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white">
            <a:xfrm>
              <a:off x="0" y="-13"/>
              <a:ext cx="5760" cy="1060"/>
            </a:xfrm>
            <a:custGeom>
              <a:avLst/>
              <a:gdLst/>
              <a:ahLst/>
              <a:cxnLst>
                <a:cxn ang="0">
                  <a:pos x="0" y="753"/>
                </a:cxn>
                <a:cxn ang="0">
                  <a:pos x="0" y="1059"/>
                </a:cxn>
                <a:cxn ang="0">
                  <a:pos x="5759" y="1059"/>
                </a:cxn>
                <a:cxn ang="0">
                  <a:pos x="5759" y="0"/>
                </a:cxn>
                <a:cxn ang="0">
                  <a:pos x="5430" y="0"/>
                </a:cxn>
                <a:cxn ang="0">
                  <a:pos x="5298" y="84"/>
                </a:cxn>
                <a:cxn ang="0">
                  <a:pos x="5136" y="159"/>
                </a:cxn>
                <a:cxn ang="0">
                  <a:pos x="4968" y="222"/>
                </a:cxn>
                <a:cxn ang="0">
                  <a:pos x="4812" y="267"/>
                </a:cxn>
                <a:cxn ang="0">
                  <a:pos x="4626" y="324"/>
                </a:cxn>
                <a:cxn ang="0">
                  <a:pos x="4440" y="366"/>
                </a:cxn>
                <a:cxn ang="0">
                  <a:pos x="4230" y="414"/>
                </a:cxn>
                <a:cxn ang="0">
                  <a:pos x="3939" y="468"/>
                </a:cxn>
                <a:cxn ang="0">
                  <a:pos x="3711" y="504"/>
                </a:cxn>
                <a:cxn ang="0">
                  <a:pos x="3441" y="543"/>
                </a:cxn>
                <a:cxn ang="0">
                  <a:pos x="3189" y="579"/>
                </a:cxn>
                <a:cxn ang="0">
                  <a:pos x="2925" y="606"/>
                </a:cxn>
                <a:cxn ang="0">
                  <a:pos x="2679" y="633"/>
                </a:cxn>
                <a:cxn ang="0">
                  <a:pos x="2418" y="654"/>
                </a:cxn>
                <a:cxn ang="0">
                  <a:pos x="2142" y="675"/>
                </a:cxn>
                <a:cxn ang="0">
                  <a:pos x="1896" y="693"/>
                </a:cxn>
                <a:cxn ang="0">
                  <a:pos x="1647" y="708"/>
                </a:cxn>
                <a:cxn ang="0">
                  <a:pos x="1404" y="720"/>
                </a:cxn>
                <a:cxn ang="0">
                  <a:pos x="1170" y="732"/>
                </a:cxn>
                <a:cxn ang="0">
                  <a:pos x="906" y="738"/>
                </a:cxn>
                <a:cxn ang="0">
                  <a:pos x="534" y="747"/>
                </a:cxn>
                <a:cxn ang="0">
                  <a:pos x="201" y="753"/>
                </a:cxn>
                <a:cxn ang="0">
                  <a:pos x="0" y="753"/>
                </a:cxn>
              </a:cxnLst>
              <a:rect l="0" t="0" r="r" b="b"/>
              <a:pathLst>
                <a:path w="5760" h="1060">
                  <a:moveTo>
                    <a:pt x="0" y="753"/>
                  </a:moveTo>
                  <a:lnTo>
                    <a:pt x="0" y="1059"/>
                  </a:lnTo>
                  <a:lnTo>
                    <a:pt x="5759" y="1059"/>
                  </a:lnTo>
                  <a:lnTo>
                    <a:pt x="5759" y="0"/>
                  </a:lnTo>
                  <a:lnTo>
                    <a:pt x="5430" y="0"/>
                  </a:lnTo>
                  <a:lnTo>
                    <a:pt x="5298" y="84"/>
                  </a:lnTo>
                  <a:lnTo>
                    <a:pt x="5136" y="159"/>
                  </a:lnTo>
                  <a:lnTo>
                    <a:pt x="4968" y="222"/>
                  </a:lnTo>
                  <a:lnTo>
                    <a:pt x="4812" y="267"/>
                  </a:lnTo>
                  <a:lnTo>
                    <a:pt x="4626" y="324"/>
                  </a:lnTo>
                  <a:lnTo>
                    <a:pt x="4440" y="366"/>
                  </a:lnTo>
                  <a:lnTo>
                    <a:pt x="4230" y="414"/>
                  </a:lnTo>
                  <a:lnTo>
                    <a:pt x="3939" y="468"/>
                  </a:lnTo>
                  <a:lnTo>
                    <a:pt x="3711" y="504"/>
                  </a:lnTo>
                  <a:lnTo>
                    <a:pt x="3441" y="543"/>
                  </a:lnTo>
                  <a:lnTo>
                    <a:pt x="3189" y="579"/>
                  </a:lnTo>
                  <a:lnTo>
                    <a:pt x="2925" y="606"/>
                  </a:lnTo>
                  <a:lnTo>
                    <a:pt x="2679" y="633"/>
                  </a:lnTo>
                  <a:lnTo>
                    <a:pt x="2418" y="654"/>
                  </a:lnTo>
                  <a:lnTo>
                    <a:pt x="2142" y="675"/>
                  </a:lnTo>
                  <a:lnTo>
                    <a:pt x="1896" y="693"/>
                  </a:lnTo>
                  <a:lnTo>
                    <a:pt x="1647" y="708"/>
                  </a:lnTo>
                  <a:lnTo>
                    <a:pt x="1404" y="720"/>
                  </a:lnTo>
                  <a:lnTo>
                    <a:pt x="1170" y="732"/>
                  </a:lnTo>
                  <a:lnTo>
                    <a:pt x="906" y="738"/>
                  </a:lnTo>
                  <a:lnTo>
                    <a:pt x="534" y="747"/>
                  </a:lnTo>
                  <a:lnTo>
                    <a:pt x="201" y="753"/>
                  </a:lnTo>
                  <a:lnTo>
                    <a:pt x="0" y="753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white">
            <a:xfrm>
              <a:off x="0" y="-13"/>
              <a:ext cx="5284" cy="673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0" y="672"/>
                </a:cxn>
                <a:cxn ang="0">
                  <a:pos x="303" y="672"/>
                </a:cxn>
                <a:cxn ang="0">
                  <a:pos x="723" y="663"/>
                </a:cxn>
                <a:cxn ang="0">
                  <a:pos x="1020" y="654"/>
                </a:cxn>
                <a:cxn ang="0">
                  <a:pos x="1302" y="642"/>
                </a:cxn>
                <a:cxn ang="0">
                  <a:pos x="1554" y="630"/>
                </a:cxn>
                <a:cxn ang="0">
                  <a:pos x="1779" y="615"/>
                </a:cxn>
                <a:cxn ang="0">
                  <a:pos x="1962" y="606"/>
                </a:cxn>
                <a:cxn ang="0">
                  <a:pos x="2193" y="588"/>
                </a:cxn>
                <a:cxn ang="0">
                  <a:pos x="2448" y="570"/>
                </a:cxn>
                <a:cxn ang="0">
                  <a:pos x="2700" y="546"/>
                </a:cxn>
                <a:cxn ang="0">
                  <a:pos x="2904" y="528"/>
                </a:cxn>
                <a:cxn ang="0">
                  <a:pos x="3138" y="498"/>
                </a:cxn>
                <a:cxn ang="0">
                  <a:pos x="3324" y="474"/>
                </a:cxn>
                <a:cxn ang="0">
                  <a:pos x="3534" y="447"/>
                </a:cxn>
                <a:cxn ang="0">
                  <a:pos x="3735" y="420"/>
                </a:cxn>
                <a:cxn ang="0">
                  <a:pos x="3933" y="384"/>
                </a:cxn>
                <a:cxn ang="0">
                  <a:pos x="4116" y="351"/>
                </a:cxn>
                <a:cxn ang="0">
                  <a:pos x="4266" y="318"/>
                </a:cxn>
                <a:cxn ang="0">
                  <a:pos x="4446" y="279"/>
                </a:cxn>
                <a:cxn ang="0">
                  <a:pos x="4620" y="237"/>
                </a:cxn>
                <a:cxn ang="0">
                  <a:pos x="4779" y="192"/>
                </a:cxn>
                <a:cxn ang="0">
                  <a:pos x="4920" y="147"/>
                </a:cxn>
                <a:cxn ang="0">
                  <a:pos x="5085" y="90"/>
                </a:cxn>
                <a:cxn ang="0">
                  <a:pos x="5193" y="42"/>
                </a:cxn>
                <a:cxn ang="0">
                  <a:pos x="5283" y="0"/>
                </a:cxn>
                <a:cxn ang="0">
                  <a:pos x="3201" y="0"/>
                </a:cxn>
                <a:cxn ang="0">
                  <a:pos x="2982" y="57"/>
                </a:cxn>
                <a:cxn ang="0">
                  <a:pos x="2775" y="108"/>
                </a:cxn>
                <a:cxn ang="0">
                  <a:pos x="2562" y="150"/>
                </a:cxn>
                <a:cxn ang="0">
                  <a:pos x="2397" y="183"/>
                </a:cxn>
                <a:cxn ang="0">
                  <a:pos x="2205" y="213"/>
                </a:cxn>
                <a:cxn ang="0">
                  <a:pos x="2001" y="243"/>
                </a:cxn>
                <a:cxn ang="0">
                  <a:pos x="1776" y="273"/>
                </a:cxn>
                <a:cxn ang="0">
                  <a:pos x="1536" y="297"/>
                </a:cxn>
                <a:cxn ang="0">
                  <a:pos x="1344" y="312"/>
                </a:cxn>
                <a:cxn ang="0">
                  <a:pos x="1134" y="330"/>
                </a:cxn>
                <a:cxn ang="0">
                  <a:pos x="921" y="342"/>
                </a:cxn>
                <a:cxn ang="0">
                  <a:pos x="696" y="354"/>
                </a:cxn>
                <a:cxn ang="0">
                  <a:pos x="501" y="360"/>
                </a:cxn>
                <a:cxn ang="0">
                  <a:pos x="279" y="366"/>
                </a:cxn>
                <a:cxn ang="0">
                  <a:pos x="99" y="369"/>
                </a:cxn>
                <a:cxn ang="0">
                  <a:pos x="0" y="366"/>
                </a:cxn>
              </a:cxnLst>
              <a:rect l="0" t="0" r="r" b="b"/>
              <a:pathLst>
                <a:path w="5284" h="673">
                  <a:moveTo>
                    <a:pt x="0" y="366"/>
                  </a:moveTo>
                  <a:lnTo>
                    <a:pt x="0" y="672"/>
                  </a:lnTo>
                  <a:lnTo>
                    <a:pt x="303" y="672"/>
                  </a:lnTo>
                  <a:lnTo>
                    <a:pt x="723" y="663"/>
                  </a:lnTo>
                  <a:lnTo>
                    <a:pt x="1020" y="654"/>
                  </a:lnTo>
                  <a:lnTo>
                    <a:pt x="1302" y="642"/>
                  </a:lnTo>
                  <a:lnTo>
                    <a:pt x="1554" y="630"/>
                  </a:lnTo>
                  <a:lnTo>
                    <a:pt x="1779" y="615"/>
                  </a:lnTo>
                  <a:lnTo>
                    <a:pt x="1962" y="606"/>
                  </a:lnTo>
                  <a:lnTo>
                    <a:pt x="2193" y="588"/>
                  </a:lnTo>
                  <a:lnTo>
                    <a:pt x="2448" y="570"/>
                  </a:lnTo>
                  <a:lnTo>
                    <a:pt x="2700" y="546"/>
                  </a:lnTo>
                  <a:lnTo>
                    <a:pt x="2904" y="528"/>
                  </a:lnTo>
                  <a:lnTo>
                    <a:pt x="3138" y="498"/>
                  </a:lnTo>
                  <a:lnTo>
                    <a:pt x="3324" y="474"/>
                  </a:lnTo>
                  <a:lnTo>
                    <a:pt x="3534" y="447"/>
                  </a:lnTo>
                  <a:lnTo>
                    <a:pt x="3735" y="420"/>
                  </a:lnTo>
                  <a:lnTo>
                    <a:pt x="3933" y="384"/>
                  </a:lnTo>
                  <a:lnTo>
                    <a:pt x="4116" y="351"/>
                  </a:lnTo>
                  <a:lnTo>
                    <a:pt x="4266" y="318"/>
                  </a:lnTo>
                  <a:lnTo>
                    <a:pt x="4446" y="279"/>
                  </a:lnTo>
                  <a:lnTo>
                    <a:pt x="4620" y="237"/>
                  </a:lnTo>
                  <a:lnTo>
                    <a:pt x="4779" y="192"/>
                  </a:lnTo>
                  <a:lnTo>
                    <a:pt x="4920" y="147"/>
                  </a:lnTo>
                  <a:lnTo>
                    <a:pt x="5085" y="90"/>
                  </a:lnTo>
                  <a:lnTo>
                    <a:pt x="5193" y="42"/>
                  </a:lnTo>
                  <a:lnTo>
                    <a:pt x="5283" y="0"/>
                  </a:lnTo>
                  <a:lnTo>
                    <a:pt x="3201" y="0"/>
                  </a:lnTo>
                  <a:lnTo>
                    <a:pt x="2982" y="57"/>
                  </a:lnTo>
                  <a:lnTo>
                    <a:pt x="2775" y="108"/>
                  </a:lnTo>
                  <a:lnTo>
                    <a:pt x="2562" y="150"/>
                  </a:lnTo>
                  <a:lnTo>
                    <a:pt x="2397" y="183"/>
                  </a:lnTo>
                  <a:lnTo>
                    <a:pt x="2205" y="213"/>
                  </a:lnTo>
                  <a:lnTo>
                    <a:pt x="2001" y="243"/>
                  </a:lnTo>
                  <a:lnTo>
                    <a:pt x="1776" y="273"/>
                  </a:lnTo>
                  <a:lnTo>
                    <a:pt x="1536" y="297"/>
                  </a:lnTo>
                  <a:lnTo>
                    <a:pt x="1344" y="312"/>
                  </a:lnTo>
                  <a:lnTo>
                    <a:pt x="1134" y="330"/>
                  </a:lnTo>
                  <a:lnTo>
                    <a:pt x="921" y="342"/>
                  </a:lnTo>
                  <a:lnTo>
                    <a:pt x="696" y="354"/>
                  </a:lnTo>
                  <a:lnTo>
                    <a:pt x="501" y="360"/>
                  </a:lnTo>
                  <a:lnTo>
                    <a:pt x="279" y="366"/>
                  </a:lnTo>
                  <a:lnTo>
                    <a:pt x="99" y="369"/>
                  </a:lnTo>
                  <a:lnTo>
                    <a:pt x="0" y="366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white">
            <a:xfrm>
              <a:off x="0" y="-13"/>
              <a:ext cx="2884" cy="2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5"/>
                </a:cxn>
                <a:cxn ang="0">
                  <a:pos x="192" y="285"/>
                </a:cxn>
                <a:cxn ang="0">
                  <a:pos x="384" y="282"/>
                </a:cxn>
                <a:cxn ang="0">
                  <a:pos x="579" y="276"/>
                </a:cxn>
                <a:cxn ang="0">
                  <a:pos x="789" y="267"/>
                </a:cxn>
                <a:cxn ang="0">
                  <a:pos x="999" y="258"/>
                </a:cxn>
                <a:cxn ang="0">
                  <a:pos x="1161" y="246"/>
                </a:cxn>
                <a:cxn ang="0">
                  <a:pos x="1302" y="234"/>
                </a:cxn>
                <a:cxn ang="0">
                  <a:pos x="1458" y="222"/>
                </a:cxn>
                <a:cxn ang="0">
                  <a:pos x="1665" y="201"/>
                </a:cxn>
                <a:cxn ang="0">
                  <a:pos x="1992" y="159"/>
                </a:cxn>
                <a:cxn ang="0">
                  <a:pos x="2301" y="117"/>
                </a:cxn>
                <a:cxn ang="0">
                  <a:pos x="2604" y="60"/>
                </a:cxn>
                <a:cxn ang="0">
                  <a:pos x="2883" y="0"/>
                </a:cxn>
                <a:cxn ang="0">
                  <a:pos x="0" y="0"/>
                </a:cxn>
              </a:cxnLst>
              <a:rect l="0" t="0" r="r" b="b"/>
              <a:pathLst>
                <a:path w="2884" h="286">
                  <a:moveTo>
                    <a:pt x="0" y="0"/>
                  </a:moveTo>
                  <a:lnTo>
                    <a:pt x="0" y="285"/>
                  </a:lnTo>
                  <a:lnTo>
                    <a:pt x="192" y="285"/>
                  </a:lnTo>
                  <a:lnTo>
                    <a:pt x="384" y="282"/>
                  </a:lnTo>
                  <a:lnTo>
                    <a:pt x="579" y="276"/>
                  </a:lnTo>
                  <a:lnTo>
                    <a:pt x="789" y="267"/>
                  </a:lnTo>
                  <a:lnTo>
                    <a:pt x="999" y="258"/>
                  </a:lnTo>
                  <a:lnTo>
                    <a:pt x="1161" y="246"/>
                  </a:lnTo>
                  <a:lnTo>
                    <a:pt x="1302" y="234"/>
                  </a:lnTo>
                  <a:lnTo>
                    <a:pt x="1458" y="222"/>
                  </a:lnTo>
                  <a:lnTo>
                    <a:pt x="1665" y="201"/>
                  </a:lnTo>
                  <a:lnTo>
                    <a:pt x="1992" y="159"/>
                  </a:lnTo>
                  <a:lnTo>
                    <a:pt x="2301" y="117"/>
                  </a:lnTo>
                  <a:lnTo>
                    <a:pt x="2604" y="60"/>
                  </a:lnTo>
                  <a:lnTo>
                    <a:pt x="2883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108" name="Rectangl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BE5858-A18C-476C-8B42-76191751E9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13B55-1B7C-4B81-866B-D0D4EE53DB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14AA4-9B3C-4B8E-976C-1D8F16CAC7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75E06-56E9-4110-B58E-717F4B85AA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B8A36D-ED2A-492B-9B02-2A37E116E6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9C868-A2D5-47E7-A50E-93E2D4AB57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F9A95-8837-4481-8E1A-60744A398D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5FA1D4-CBC7-446E-907A-6C5A86AB25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BCC5D-3107-4088-8AD2-ECA344A869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9939A2-2B5D-4983-924B-EBFDDAD595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858A3-2695-4017-9A90-B17A1360D4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C2CE2-E4EE-472B-8BCE-72F4D6600E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84240-EA13-4BD1-B003-47FBF053C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9525" y="-20638"/>
            <a:ext cx="9153525" cy="6878638"/>
            <a:chOff x="-6" y="-13"/>
            <a:chExt cx="5766" cy="4333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invGray">
            <a:xfrm>
              <a:off x="5549" y="0"/>
              <a:ext cx="211" cy="43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76" name="Freeform 4"/>
            <p:cNvSpPr>
              <a:spLocks/>
            </p:cNvSpPr>
            <p:nvPr/>
          </p:nvSpPr>
          <p:spPr bwMode="white">
            <a:xfrm>
              <a:off x="-6" y="2828"/>
              <a:ext cx="3625" cy="1492"/>
            </a:xfrm>
            <a:custGeom>
              <a:avLst/>
              <a:gdLst/>
              <a:ahLst/>
              <a:cxnLst>
                <a:cxn ang="0">
                  <a:pos x="0" y="1491"/>
                </a:cxn>
                <a:cxn ang="0">
                  <a:pos x="0" y="0"/>
                </a:cxn>
                <a:cxn ang="0">
                  <a:pos x="171" y="3"/>
                </a:cxn>
                <a:cxn ang="0">
                  <a:pos x="355" y="9"/>
                </a:cxn>
                <a:cxn ang="0">
                  <a:pos x="499" y="21"/>
                </a:cxn>
                <a:cxn ang="0">
                  <a:pos x="650" y="36"/>
                </a:cxn>
                <a:cxn ang="0">
                  <a:pos x="809" y="54"/>
                </a:cxn>
                <a:cxn ang="0">
                  <a:pos x="957" y="78"/>
                </a:cxn>
                <a:cxn ang="0">
                  <a:pos x="1119" y="105"/>
                </a:cxn>
                <a:cxn ang="0">
                  <a:pos x="1261" y="133"/>
                </a:cxn>
                <a:cxn ang="0">
                  <a:pos x="1441" y="175"/>
                </a:cxn>
                <a:cxn ang="0">
                  <a:pos x="1598" y="217"/>
                </a:cxn>
                <a:cxn ang="0">
                  <a:pos x="1763" y="269"/>
                </a:cxn>
                <a:cxn ang="0">
                  <a:pos x="1887" y="308"/>
                </a:cxn>
                <a:cxn ang="0">
                  <a:pos x="2085" y="384"/>
                </a:cxn>
                <a:cxn ang="0">
                  <a:pos x="2230" y="444"/>
                </a:cxn>
                <a:cxn ang="0">
                  <a:pos x="2456" y="547"/>
                </a:cxn>
                <a:cxn ang="0">
                  <a:pos x="2666" y="662"/>
                </a:cxn>
                <a:cxn ang="0">
                  <a:pos x="2859" y="786"/>
                </a:cxn>
                <a:cxn ang="0">
                  <a:pos x="3046" y="920"/>
                </a:cxn>
                <a:cxn ang="0">
                  <a:pos x="3193" y="1038"/>
                </a:cxn>
                <a:cxn ang="0">
                  <a:pos x="3332" y="1168"/>
                </a:cxn>
                <a:cxn ang="0">
                  <a:pos x="3440" y="1280"/>
                </a:cxn>
                <a:cxn ang="0">
                  <a:pos x="3524" y="1380"/>
                </a:cxn>
                <a:cxn ang="0">
                  <a:pos x="3624" y="1491"/>
                </a:cxn>
                <a:cxn ang="0">
                  <a:pos x="3608" y="1491"/>
                </a:cxn>
                <a:cxn ang="0">
                  <a:pos x="0" y="1491"/>
                </a:cxn>
              </a:cxnLst>
              <a:rect l="0" t="0" r="r" b="b"/>
              <a:pathLst>
                <a:path w="3625" h="1492">
                  <a:moveTo>
                    <a:pt x="0" y="1491"/>
                  </a:moveTo>
                  <a:lnTo>
                    <a:pt x="0" y="0"/>
                  </a:lnTo>
                  <a:lnTo>
                    <a:pt x="171" y="3"/>
                  </a:lnTo>
                  <a:lnTo>
                    <a:pt x="355" y="9"/>
                  </a:lnTo>
                  <a:lnTo>
                    <a:pt x="499" y="21"/>
                  </a:lnTo>
                  <a:lnTo>
                    <a:pt x="650" y="36"/>
                  </a:lnTo>
                  <a:lnTo>
                    <a:pt x="809" y="54"/>
                  </a:lnTo>
                  <a:lnTo>
                    <a:pt x="957" y="78"/>
                  </a:lnTo>
                  <a:lnTo>
                    <a:pt x="1119" y="105"/>
                  </a:lnTo>
                  <a:lnTo>
                    <a:pt x="1261" y="133"/>
                  </a:lnTo>
                  <a:lnTo>
                    <a:pt x="1441" y="175"/>
                  </a:lnTo>
                  <a:lnTo>
                    <a:pt x="1598" y="217"/>
                  </a:lnTo>
                  <a:lnTo>
                    <a:pt x="1763" y="269"/>
                  </a:lnTo>
                  <a:lnTo>
                    <a:pt x="1887" y="308"/>
                  </a:lnTo>
                  <a:lnTo>
                    <a:pt x="2085" y="384"/>
                  </a:lnTo>
                  <a:lnTo>
                    <a:pt x="2230" y="444"/>
                  </a:lnTo>
                  <a:lnTo>
                    <a:pt x="2456" y="547"/>
                  </a:lnTo>
                  <a:lnTo>
                    <a:pt x="2666" y="662"/>
                  </a:lnTo>
                  <a:lnTo>
                    <a:pt x="2859" y="786"/>
                  </a:lnTo>
                  <a:lnTo>
                    <a:pt x="3046" y="920"/>
                  </a:lnTo>
                  <a:lnTo>
                    <a:pt x="3193" y="1038"/>
                  </a:lnTo>
                  <a:lnTo>
                    <a:pt x="3332" y="1168"/>
                  </a:lnTo>
                  <a:lnTo>
                    <a:pt x="3440" y="1280"/>
                  </a:lnTo>
                  <a:lnTo>
                    <a:pt x="3524" y="1380"/>
                  </a:lnTo>
                  <a:lnTo>
                    <a:pt x="3624" y="1491"/>
                  </a:lnTo>
                  <a:lnTo>
                    <a:pt x="3608" y="1491"/>
                  </a:lnTo>
                  <a:lnTo>
                    <a:pt x="0" y="1491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 cap="flat" cmpd="sng">
              <a:noFill/>
              <a:prstDash val="solid"/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77" name="Freeform 5"/>
            <p:cNvSpPr>
              <a:spLocks/>
            </p:cNvSpPr>
            <p:nvPr/>
          </p:nvSpPr>
          <p:spPr bwMode="white">
            <a:xfrm>
              <a:off x="0" y="2405"/>
              <a:ext cx="5143" cy="1902"/>
            </a:xfrm>
            <a:custGeom>
              <a:avLst/>
              <a:gdLst/>
              <a:ahLst/>
              <a:cxnLst>
                <a:cxn ang="0">
                  <a:pos x="2718" y="405"/>
                </a:cxn>
                <a:cxn ang="0">
                  <a:pos x="2466" y="333"/>
                </a:cxn>
                <a:cxn ang="0">
                  <a:pos x="2202" y="261"/>
                </a:cxn>
                <a:cxn ang="0">
                  <a:pos x="1929" y="198"/>
                </a:cxn>
                <a:cxn ang="0">
                  <a:pos x="1695" y="153"/>
                </a:cxn>
                <a:cxn ang="0">
                  <a:pos x="1434" y="111"/>
                </a:cxn>
                <a:cxn ang="0">
                  <a:pos x="1188" y="75"/>
                </a:cxn>
                <a:cxn ang="0">
                  <a:pos x="957" y="48"/>
                </a:cxn>
                <a:cxn ang="0">
                  <a:pos x="747" y="30"/>
                </a:cxn>
                <a:cxn ang="0">
                  <a:pos x="501" y="15"/>
                </a:cxn>
                <a:cxn ang="0">
                  <a:pos x="246" y="3"/>
                </a:cxn>
                <a:cxn ang="0">
                  <a:pos x="0" y="0"/>
                </a:cxn>
                <a:cxn ang="0">
                  <a:pos x="0" y="275"/>
                </a:cxn>
                <a:cxn ang="0">
                  <a:pos x="0" y="345"/>
                </a:cxn>
                <a:cxn ang="0">
                  <a:pos x="0" y="275"/>
                </a:cxn>
                <a:cxn ang="0">
                  <a:pos x="0" y="342"/>
                </a:cxn>
                <a:cxn ang="0">
                  <a:pos x="339" y="351"/>
                </a:cxn>
                <a:cxn ang="0">
                  <a:pos x="606" y="372"/>
                </a:cxn>
                <a:cxn ang="0">
                  <a:pos x="852" y="399"/>
                </a:cxn>
                <a:cxn ang="0">
                  <a:pos x="1068" y="435"/>
                </a:cxn>
                <a:cxn ang="0">
                  <a:pos x="1275" y="474"/>
                </a:cxn>
                <a:cxn ang="0">
                  <a:pos x="1545" y="540"/>
                </a:cxn>
                <a:cxn ang="0">
                  <a:pos x="1761" y="603"/>
                </a:cxn>
                <a:cxn ang="0">
                  <a:pos x="1971" y="678"/>
                </a:cxn>
                <a:cxn ang="0">
                  <a:pos x="2166" y="747"/>
                </a:cxn>
                <a:cxn ang="0">
                  <a:pos x="2397" y="852"/>
                </a:cxn>
                <a:cxn ang="0">
                  <a:pos x="2613" y="960"/>
                </a:cxn>
                <a:cxn ang="0">
                  <a:pos x="2832" y="1095"/>
                </a:cxn>
                <a:cxn ang="0">
                  <a:pos x="3012" y="1212"/>
                </a:cxn>
                <a:cxn ang="0">
                  <a:pos x="3186" y="1347"/>
                </a:cxn>
                <a:cxn ang="0">
                  <a:pos x="3351" y="1497"/>
                </a:cxn>
                <a:cxn ang="0">
                  <a:pos x="3480" y="1629"/>
                </a:cxn>
                <a:cxn ang="0">
                  <a:pos x="3612" y="1785"/>
                </a:cxn>
                <a:cxn ang="0">
                  <a:pos x="3699" y="1901"/>
                </a:cxn>
                <a:cxn ang="0">
                  <a:pos x="5142" y="1901"/>
                </a:cxn>
                <a:cxn ang="0">
                  <a:pos x="5076" y="1827"/>
                </a:cxn>
                <a:cxn ang="0">
                  <a:pos x="4968" y="1707"/>
                </a:cxn>
                <a:cxn ang="0">
                  <a:pos x="4797" y="1539"/>
                </a:cxn>
                <a:cxn ang="0">
                  <a:pos x="4617" y="1383"/>
                </a:cxn>
                <a:cxn ang="0">
                  <a:pos x="4410" y="1221"/>
                </a:cxn>
                <a:cxn ang="0">
                  <a:pos x="4185" y="1071"/>
                </a:cxn>
                <a:cxn ang="0">
                  <a:pos x="3960" y="939"/>
                </a:cxn>
                <a:cxn ang="0">
                  <a:pos x="3708" y="801"/>
                </a:cxn>
                <a:cxn ang="0">
                  <a:pos x="3492" y="702"/>
                </a:cxn>
                <a:cxn ang="0">
                  <a:pos x="3231" y="588"/>
                </a:cxn>
                <a:cxn ang="0">
                  <a:pos x="2964" y="489"/>
                </a:cxn>
                <a:cxn ang="0">
                  <a:pos x="2718" y="405"/>
                </a:cxn>
              </a:cxnLst>
              <a:rect l="0" t="0" r="r" b="b"/>
              <a:pathLst>
                <a:path w="5143" h="1902">
                  <a:moveTo>
                    <a:pt x="2718" y="405"/>
                  </a:moveTo>
                  <a:lnTo>
                    <a:pt x="2466" y="333"/>
                  </a:lnTo>
                  <a:lnTo>
                    <a:pt x="2202" y="261"/>
                  </a:lnTo>
                  <a:lnTo>
                    <a:pt x="1929" y="198"/>
                  </a:lnTo>
                  <a:lnTo>
                    <a:pt x="1695" y="153"/>
                  </a:lnTo>
                  <a:lnTo>
                    <a:pt x="1434" y="111"/>
                  </a:lnTo>
                  <a:lnTo>
                    <a:pt x="1188" y="75"/>
                  </a:lnTo>
                  <a:lnTo>
                    <a:pt x="957" y="48"/>
                  </a:lnTo>
                  <a:lnTo>
                    <a:pt x="747" y="30"/>
                  </a:lnTo>
                  <a:lnTo>
                    <a:pt x="501" y="15"/>
                  </a:lnTo>
                  <a:lnTo>
                    <a:pt x="246" y="3"/>
                  </a:lnTo>
                  <a:lnTo>
                    <a:pt x="0" y="0"/>
                  </a:lnTo>
                  <a:lnTo>
                    <a:pt x="0" y="275"/>
                  </a:lnTo>
                  <a:lnTo>
                    <a:pt x="0" y="345"/>
                  </a:lnTo>
                  <a:lnTo>
                    <a:pt x="0" y="275"/>
                  </a:lnTo>
                  <a:lnTo>
                    <a:pt x="0" y="342"/>
                  </a:lnTo>
                  <a:lnTo>
                    <a:pt x="339" y="351"/>
                  </a:lnTo>
                  <a:lnTo>
                    <a:pt x="606" y="372"/>
                  </a:lnTo>
                  <a:lnTo>
                    <a:pt x="852" y="399"/>
                  </a:lnTo>
                  <a:lnTo>
                    <a:pt x="1068" y="435"/>
                  </a:lnTo>
                  <a:lnTo>
                    <a:pt x="1275" y="474"/>
                  </a:lnTo>
                  <a:lnTo>
                    <a:pt x="1545" y="540"/>
                  </a:lnTo>
                  <a:lnTo>
                    <a:pt x="1761" y="603"/>
                  </a:lnTo>
                  <a:lnTo>
                    <a:pt x="1971" y="678"/>
                  </a:lnTo>
                  <a:lnTo>
                    <a:pt x="2166" y="747"/>
                  </a:lnTo>
                  <a:lnTo>
                    <a:pt x="2397" y="852"/>
                  </a:lnTo>
                  <a:lnTo>
                    <a:pt x="2613" y="960"/>
                  </a:lnTo>
                  <a:lnTo>
                    <a:pt x="2832" y="1095"/>
                  </a:lnTo>
                  <a:lnTo>
                    <a:pt x="3012" y="1212"/>
                  </a:lnTo>
                  <a:lnTo>
                    <a:pt x="3186" y="1347"/>
                  </a:lnTo>
                  <a:lnTo>
                    <a:pt x="3351" y="1497"/>
                  </a:lnTo>
                  <a:lnTo>
                    <a:pt x="3480" y="1629"/>
                  </a:lnTo>
                  <a:lnTo>
                    <a:pt x="3612" y="1785"/>
                  </a:lnTo>
                  <a:lnTo>
                    <a:pt x="3699" y="1901"/>
                  </a:lnTo>
                  <a:lnTo>
                    <a:pt x="5142" y="1901"/>
                  </a:lnTo>
                  <a:lnTo>
                    <a:pt x="5076" y="1827"/>
                  </a:lnTo>
                  <a:lnTo>
                    <a:pt x="4968" y="1707"/>
                  </a:lnTo>
                  <a:lnTo>
                    <a:pt x="4797" y="1539"/>
                  </a:lnTo>
                  <a:lnTo>
                    <a:pt x="4617" y="1383"/>
                  </a:lnTo>
                  <a:lnTo>
                    <a:pt x="4410" y="1221"/>
                  </a:lnTo>
                  <a:lnTo>
                    <a:pt x="4185" y="1071"/>
                  </a:lnTo>
                  <a:lnTo>
                    <a:pt x="3960" y="939"/>
                  </a:lnTo>
                  <a:lnTo>
                    <a:pt x="3708" y="801"/>
                  </a:lnTo>
                  <a:lnTo>
                    <a:pt x="3492" y="702"/>
                  </a:lnTo>
                  <a:lnTo>
                    <a:pt x="3231" y="588"/>
                  </a:lnTo>
                  <a:lnTo>
                    <a:pt x="2964" y="489"/>
                  </a:lnTo>
                  <a:lnTo>
                    <a:pt x="2718" y="405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78" name="Freeform 6"/>
            <p:cNvSpPr>
              <a:spLocks/>
            </p:cNvSpPr>
            <p:nvPr/>
          </p:nvSpPr>
          <p:spPr bwMode="white">
            <a:xfrm>
              <a:off x="0" y="1982"/>
              <a:ext cx="5760" cy="23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9"/>
                </a:cxn>
                <a:cxn ang="0">
                  <a:pos x="558" y="357"/>
                </a:cxn>
                <a:cxn ang="0">
                  <a:pos x="807" y="375"/>
                </a:cxn>
                <a:cxn ang="0">
                  <a:pos x="1056" y="399"/>
                </a:cxn>
                <a:cxn ang="0">
                  <a:pos x="1272" y="426"/>
                </a:cxn>
                <a:cxn ang="0">
                  <a:pos x="1539" y="465"/>
                </a:cxn>
                <a:cxn ang="0">
                  <a:pos x="1791" y="510"/>
                </a:cxn>
                <a:cxn ang="0">
                  <a:pos x="2076" y="570"/>
                </a:cxn>
                <a:cxn ang="0">
                  <a:pos x="2334" y="630"/>
                </a:cxn>
                <a:cxn ang="0">
                  <a:pos x="2544" y="687"/>
                </a:cxn>
                <a:cxn ang="0">
                  <a:pos x="2775" y="759"/>
                </a:cxn>
                <a:cxn ang="0">
                  <a:pos x="3003" y="837"/>
                </a:cxn>
                <a:cxn ang="0">
                  <a:pos x="3231" y="924"/>
                </a:cxn>
                <a:cxn ang="0">
                  <a:pos x="3438" y="1005"/>
                </a:cxn>
                <a:cxn ang="0">
                  <a:pos x="3663" y="1110"/>
                </a:cxn>
                <a:cxn ang="0">
                  <a:pos x="3903" y="1233"/>
                </a:cxn>
                <a:cxn ang="0">
                  <a:pos x="4149" y="1374"/>
                </a:cxn>
                <a:cxn ang="0">
                  <a:pos x="4353" y="1506"/>
                </a:cxn>
                <a:cxn ang="0">
                  <a:pos x="4491" y="1602"/>
                </a:cxn>
                <a:cxn ang="0">
                  <a:pos x="4668" y="1740"/>
                </a:cxn>
                <a:cxn ang="0">
                  <a:pos x="4824" y="1875"/>
                </a:cxn>
                <a:cxn ang="0">
                  <a:pos x="4968" y="2016"/>
                </a:cxn>
                <a:cxn ang="0">
                  <a:pos x="5100" y="2154"/>
                </a:cxn>
                <a:cxn ang="0">
                  <a:pos x="5238" y="2324"/>
                </a:cxn>
                <a:cxn ang="0">
                  <a:pos x="5759" y="2324"/>
                </a:cxn>
                <a:cxn ang="0">
                  <a:pos x="5759" y="1245"/>
                </a:cxn>
                <a:cxn ang="0">
                  <a:pos x="5580" y="1119"/>
                </a:cxn>
                <a:cxn ang="0">
                  <a:pos x="5400" y="1020"/>
                </a:cxn>
                <a:cxn ang="0">
                  <a:pos x="5205" y="918"/>
                </a:cxn>
                <a:cxn ang="0">
                  <a:pos x="5031" y="837"/>
                </a:cxn>
                <a:cxn ang="0">
                  <a:pos x="4866" y="771"/>
                </a:cxn>
                <a:cxn ang="0">
                  <a:pos x="4710" y="711"/>
                </a:cxn>
                <a:cxn ang="0">
                  <a:pos x="4545" y="651"/>
                </a:cxn>
                <a:cxn ang="0">
                  <a:pos x="4386" y="600"/>
                </a:cxn>
                <a:cxn ang="0">
                  <a:pos x="4248" y="552"/>
                </a:cxn>
                <a:cxn ang="0">
                  <a:pos x="3993" y="483"/>
                </a:cxn>
                <a:cxn ang="0">
                  <a:pos x="3777" y="423"/>
                </a:cxn>
                <a:cxn ang="0">
                  <a:pos x="3564" y="375"/>
                </a:cxn>
                <a:cxn ang="0">
                  <a:pos x="3282" y="312"/>
                </a:cxn>
                <a:cxn ang="0">
                  <a:pos x="3003" y="261"/>
                </a:cxn>
                <a:cxn ang="0">
                  <a:pos x="2733" y="213"/>
                </a:cxn>
                <a:cxn ang="0">
                  <a:pos x="2451" y="171"/>
                </a:cxn>
                <a:cxn ang="0">
                  <a:pos x="2211" y="138"/>
                </a:cxn>
                <a:cxn ang="0">
                  <a:pos x="1974" y="108"/>
                </a:cxn>
                <a:cxn ang="0">
                  <a:pos x="1665" y="81"/>
                </a:cxn>
                <a:cxn ang="0">
                  <a:pos x="1437" y="60"/>
                </a:cxn>
                <a:cxn ang="0">
                  <a:pos x="1125" y="36"/>
                </a:cxn>
                <a:cxn ang="0">
                  <a:pos x="828" y="21"/>
                </a:cxn>
                <a:cxn ang="0">
                  <a:pos x="558" y="12"/>
                </a:cxn>
                <a:cxn ang="0">
                  <a:pos x="282" y="3"/>
                </a:cxn>
                <a:cxn ang="0">
                  <a:pos x="0" y="0"/>
                </a:cxn>
              </a:cxnLst>
              <a:rect l="0" t="0" r="r" b="b"/>
              <a:pathLst>
                <a:path w="5760" h="2325">
                  <a:moveTo>
                    <a:pt x="0" y="0"/>
                  </a:moveTo>
                  <a:lnTo>
                    <a:pt x="0" y="339"/>
                  </a:lnTo>
                  <a:lnTo>
                    <a:pt x="558" y="357"/>
                  </a:lnTo>
                  <a:lnTo>
                    <a:pt x="807" y="375"/>
                  </a:lnTo>
                  <a:lnTo>
                    <a:pt x="1056" y="399"/>
                  </a:lnTo>
                  <a:lnTo>
                    <a:pt x="1272" y="426"/>
                  </a:lnTo>
                  <a:lnTo>
                    <a:pt x="1539" y="465"/>
                  </a:lnTo>
                  <a:lnTo>
                    <a:pt x="1791" y="510"/>
                  </a:lnTo>
                  <a:lnTo>
                    <a:pt x="2076" y="570"/>
                  </a:lnTo>
                  <a:lnTo>
                    <a:pt x="2334" y="630"/>
                  </a:lnTo>
                  <a:lnTo>
                    <a:pt x="2544" y="687"/>
                  </a:lnTo>
                  <a:lnTo>
                    <a:pt x="2775" y="759"/>
                  </a:lnTo>
                  <a:lnTo>
                    <a:pt x="3003" y="837"/>
                  </a:lnTo>
                  <a:lnTo>
                    <a:pt x="3231" y="924"/>
                  </a:lnTo>
                  <a:lnTo>
                    <a:pt x="3438" y="1005"/>
                  </a:lnTo>
                  <a:lnTo>
                    <a:pt x="3663" y="1110"/>
                  </a:lnTo>
                  <a:lnTo>
                    <a:pt x="3903" y="1233"/>
                  </a:lnTo>
                  <a:lnTo>
                    <a:pt x="4149" y="1374"/>
                  </a:lnTo>
                  <a:lnTo>
                    <a:pt x="4353" y="1506"/>
                  </a:lnTo>
                  <a:lnTo>
                    <a:pt x="4491" y="1602"/>
                  </a:lnTo>
                  <a:lnTo>
                    <a:pt x="4668" y="1740"/>
                  </a:lnTo>
                  <a:lnTo>
                    <a:pt x="4824" y="1875"/>
                  </a:lnTo>
                  <a:lnTo>
                    <a:pt x="4968" y="2016"/>
                  </a:lnTo>
                  <a:lnTo>
                    <a:pt x="5100" y="2154"/>
                  </a:lnTo>
                  <a:lnTo>
                    <a:pt x="5238" y="2324"/>
                  </a:lnTo>
                  <a:lnTo>
                    <a:pt x="5759" y="2324"/>
                  </a:lnTo>
                  <a:lnTo>
                    <a:pt x="5759" y="1245"/>
                  </a:lnTo>
                  <a:lnTo>
                    <a:pt x="5580" y="1119"/>
                  </a:lnTo>
                  <a:lnTo>
                    <a:pt x="5400" y="1020"/>
                  </a:lnTo>
                  <a:lnTo>
                    <a:pt x="5205" y="918"/>
                  </a:lnTo>
                  <a:lnTo>
                    <a:pt x="5031" y="837"/>
                  </a:lnTo>
                  <a:lnTo>
                    <a:pt x="4866" y="771"/>
                  </a:lnTo>
                  <a:lnTo>
                    <a:pt x="4710" y="711"/>
                  </a:lnTo>
                  <a:lnTo>
                    <a:pt x="4545" y="651"/>
                  </a:lnTo>
                  <a:lnTo>
                    <a:pt x="4386" y="600"/>
                  </a:lnTo>
                  <a:lnTo>
                    <a:pt x="4248" y="552"/>
                  </a:lnTo>
                  <a:lnTo>
                    <a:pt x="3993" y="483"/>
                  </a:lnTo>
                  <a:lnTo>
                    <a:pt x="3777" y="423"/>
                  </a:lnTo>
                  <a:lnTo>
                    <a:pt x="3564" y="375"/>
                  </a:lnTo>
                  <a:lnTo>
                    <a:pt x="3282" y="312"/>
                  </a:lnTo>
                  <a:lnTo>
                    <a:pt x="3003" y="261"/>
                  </a:lnTo>
                  <a:lnTo>
                    <a:pt x="2733" y="213"/>
                  </a:lnTo>
                  <a:lnTo>
                    <a:pt x="2451" y="171"/>
                  </a:lnTo>
                  <a:lnTo>
                    <a:pt x="2211" y="138"/>
                  </a:lnTo>
                  <a:lnTo>
                    <a:pt x="1974" y="108"/>
                  </a:lnTo>
                  <a:lnTo>
                    <a:pt x="1665" y="81"/>
                  </a:lnTo>
                  <a:lnTo>
                    <a:pt x="1437" y="60"/>
                  </a:lnTo>
                  <a:lnTo>
                    <a:pt x="1125" y="36"/>
                  </a:lnTo>
                  <a:lnTo>
                    <a:pt x="828" y="21"/>
                  </a:lnTo>
                  <a:lnTo>
                    <a:pt x="558" y="12"/>
                  </a:lnTo>
                  <a:lnTo>
                    <a:pt x="282" y="3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79" name="Freeform 7"/>
            <p:cNvSpPr>
              <a:spLocks/>
            </p:cNvSpPr>
            <p:nvPr/>
          </p:nvSpPr>
          <p:spPr bwMode="white">
            <a:xfrm>
              <a:off x="0" y="1550"/>
              <a:ext cx="5760" cy="15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51"/>
                </a:cxn>
                <a:cxn ang="0">
                  <a:pos x="282" y="357"/>
                </a:cxn>
                <a:cxn ang="0">
                  <a:pos x="627" y="363"/>
                </a:cxn>
                <a:cxn ang="0">
                  <a:pos x="960" y="375"/>
                </a:cxn>
                <a:cxn ang="0">
                  <a:pos x="1218" y="393"/>
                </a:cxn>
                <a:cxn ang="0">
                  <a:pos x="1470" y="411"/>
                </a:cxn>
                <a:cxn ang="0">
                  <a:pos x="1746" y="435"/>
                </a:cxn>
                <a:cxn ang="0">
                  <a:pos x="2022" y="462"/>
                </a:cxn>
                <a:cxn ang="0">
                  <a:pos x="2340" y="504"/>
                </a:cxn>
                <a:cxn ang="0">
                  <a:pos x="2664" y="549"/>
                </a:cxn>
                <a:cxn ang="0">
                  <a:pos x="2952" y="597"/>
                </a:cxn>
                <a:cxn ang="0">
                  <a:pos x="3225" y="648"/>
                </a:cxn>
                <a:cxn ang="0">
                  <a:pos x="3513" y="708"/>
                </a:cxn>
                <a:cxn ang="0">
                  <a:pos x="3693" y="750"/>
                </a:cxn>
                <a:cxn ang="0">
                  <a:pos x="3936" y="810"/>
                </a:cxn>
                <a:cxn ang="0">
                  <a:pos x="4095" y="855"/>
                </a:cxn>
                <a:cxn ang="0">
                  <a:pos x="4281" y="909"/>
                </a:cxn>
                <a:cxn ang="0">
                  <a:pos x="4503" y="981"/>
                </a:cxn>
                <a:cxn ang="0">
                  <a:pos x="4704" y="1053"/>
                </a:cxn>
                <a:cxn ang="0">
                  <a:pos x="4911" y="1131"/>
                </a:cxn>
                <a:cxn ang="0">
                  <a:pos x="5073" y="1197"/>
                </a:cxn>
                <a:cxn ang="0">
                  <a:pos x="5256" y="1281"/>
                </a:cxn>
                <a:cxn ang="0">
                  <a:pos x="5475" y="1401"/>
                </a:cxn>
                <a:cxn ang="0">
                  <a:pos x="5628" y="1482"/>
                </a:cxn>
                <a:cxn ang="0">
                  <a:pos x="5759" y="1572"/>
                </a:cxn>
                <a:cxn ang="0">
                  <a:pos x="5759" y="633"/>
                </a:cxn>
                <a:cxn ang="0">
                  <a:pos x="5493" y="570"/>
                </a:cxn>
                <a:cxn ang="0">
                  <a:pos x="5214" y="501"/>
                </a:cxn>
                <a:cxn ang="0">
                  <a:pos x="4950" y="444"/>
                </a:cxn>
                <a:cxn ang="0">
                  <a:pos x="4701" y="396"/>
                </a:cxn>
                <a:cxn ang="0">
                  <a:pos x="4425" y="348"/>
                </a:cxn>
                <a:cxn ang="0">
                  <a:pos x="4110" y="294"/>
                </a:cxn>
                <a:cxn ang="0">
                  <a:pos x="3813" y="252"/>
                </a:cxn>
                <a:cxn ang="0">
                  <a:pos x="3549" y="213"/>
                </a:cxn>
                <a:cxn ang="0">
                  <a:pos x="3261" y="183"/>
                </a:cxn>
                <a:cxn ang="0">
                  <a:pos x="3015" y="153"/>
                </a:cxn>
                <a:cxn ang="0">
                  <a:pos x="2757" y="129"/>
                </a:cxn>
                <a:cxn ang="0">
                  <a:pos x="2520" y="105"/>
                </a:cxn>
                <a:cxn ang="0">
                  <a:pos x="2301" y="87"/>
                </a:cxn>
                <a:cxn ang="0">
                  <a:pos x="2013" y="66"/>
                </a:cxn>
                <a:cxn ang="0">
                  <a:pos x="1731" y="48"/>
                </a:cxn>
                <a:cxn ang="0">
                  <a:pos x="1524" y="39"/>
                </a:cxn>
                <a:cxn ang="0">
                  <a:pos x="1260" y="27"/>
                </a:cxn>
                <a:cxn ang="0">
                  <a:pos x="966" y="15"/>
                </a:cxn>
                <a:cxn ang="0">
                  <a:pos x="714" y="12"/>
                </a:cxn>
                <a:cxn ang="0">
                  <a:pos x="510" y="6"/>
                </a:cxn>
                <a:cxn ang="0">
                  <a:pos x="243" y="0"/>
                </a:cxn>
                <a:cxn ang="0">
                  <a:pos x="0" y="0"/>
                </a:cxn>
              </a:cxnLst>
              <a:rect l="0" t="0" r="r" b="b"/>
              <a:pathLst>
                <a:path w="5760" h="1573">
                  <a:moveTo>
                    <a:pt x="0" y="0"/>
                  </a:moveTo>
                  <a:lnTo>
                    <a:pt x="0" y="351"/>
                  </a:lnTo>
                  <a:lnTo>
                    <a:pt x="282" y="357"/>
                  </a:lnTo>
                  <a:lnTo>
                    <a:pt x="627" y="363"/>
                  </a:lnTo>
                  <a:lnTo>
                    <a:pt x="960" y="375"/>
                  </a:lnTo>
                  <a:lnTo>
                    <a:pt x="1218" y="393"/>
                  </a:lnTo>
                  <a:lnTo>
                    <a:pt x="1470" y="411"/>
                  </a:lnTo>
                  <a:lnTo>
                    <a:pt x="1746" y="435"/>
                  </a:lnTo>
                  <a:lnTo>
                    <a:pt x="2022" y="462"/>
                  </a:lnTo>
                  <a:lnTo>
                    <a:pt x="2340" y="504"/>
                  </a:lnTo>
                  <a:lnTo>
                    <a:pt x="2664" y="549"/>
                  </a:lnTo>
                  <a:lnTo>
                    <a:pt x="2952" y="597"/>
                  </a:lnTo>
                  <a:lnTo>
                    <a:pt x="3225" y="648"/>
                  </a:lnTo>
                  <a:lnTo>
                    <a:pt x="3513" y="708"/>
                  </a:lnTo>
                  <a:lnTo>
                    <a:pt x="3693" y="750"/>
                  </a:lnTo>
                  <a:lnTo>
                    <a:pt x="3936" y="810"/>
                  </a:lnTo>
                  <a:lnTo>
                    <a:pt x="4095" y="855"/>
                  </a:lnTo>
                  <a:lnTo>
                    <a:pt x="4281" y="909"/>
                  </a:lnTo>
                  <a:lnTo>
                    <a:pt x="4503" y="981"/>
                  </a:lnTo>
                  <a:lnTo>
                    <a:pt x="4704" y="1053"/>
                  </a:lnTo>
                  <a:lnTo>
                    <a:pt x="4911" y="1131"/>
                  </a:lnTo>
                  <a:lnTo>
                    <a:pt x="5073" y="1197"/>
                  </a:lnTo>
                  <a:lnTo>
                    <a:pt x="5256" y="1281"/>
                  </a:lnTo>
                  <a:lnTo>
                    <a:pt x="5475" y="1401"/>
                  </a:lnTo>
                  <a:lnTo>
                    <a:pt x="5628" y="1482"/>
                  </a:lnTo>
                  <a:lnTo>
                    <a:pt x="5759" y="1572"/>
                  </a:lnTo>
                  <a:lnTo>
                    <a:pt x="5759" y="633"/>
                  </a:lnTo>
                  <a:lnTo>
                    <a:pt x="5493" y="570"/>
                  </a:lnTo>
                  <a:lnTo>
                    <a:pt x="5214" y="501"/>
                  </a:lnTo>
                  <a:lnTo>
                    <a:pt x="4950" y="444"/>
                  </a:lnTo>
                  <a:lnTo>
                    <a:pt x="4701" y="396"/>
                  </a:lnTo>
                  <a:lnTo>
                    <a:pt x="4425" y="348"/>
                  </a:lnTo>
                  <a:lnTo>
                    <a:pt x="4110" y="294"/>
                  </a:lnTo>
                  <a:lnTo>
                    <a:pt x="3813" y="252"/>
                  </a:lnTo>
                  <a:lnTo>
                    <a:pt x="3549" y="213"/>
                  </a:lnTo>
                  <a:lnTo>
                    <a:pt x="3261" y="183"/>
                  </a:lnTo>
                  <a:lnTo>
                    <a:pt x="3015" y="153"/>
                  </a:lnTo>
                  <a:lnTo>
                    <a:pt x="2757" y="129"/>
                  </a:lnTo>
                  <a:lnTo>
                    <a:pt x="2520" y="105"/>
                  </a:lnTo>
                  <a:lnTo>
                    <a:pt x="2301" y="87"/>
                  </a:lnTo>
                  <a:lnTo>
                    <a:pt x="2013" y="66"/>
                  </a:lnTo>
                  <a:lnTo>
                    <a:pt x="1731" y="48"/>
                  </a:lnTo>
                  <a:lnTo>
                    <a:pt x="1524" y="39"/>
                  </a:lnTo>
                  <a:lnTo>
                    <a:pt x="1260" y="27"/>
                  </a:lnTo>
                  <a:lnTo>
                    <a:pt x="966" y="15"/>
                  </a:lnTo>
                  <a:lnTo>
                    <a:pt x="714" y="12"/>
                  </a:lnTo>
                  <a:lnTo>
                    <a:pt x="510" y="6"/>
                  </a:lnTo>
                  <a:lnTo>
                    <a:pt x="243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80" name="Freeform 8"/>
            <p:cNvSpPr>
              <a:spLocks/>
            </p:cNvSpPr>
            <p:nvPr/>
          </p:nvSpPr>
          <p:spPr bwMode="white">
            <a:xfrm>
              <a:off x="0" y="1130"/>
              <a:ext cx="5760" cy="9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9"/>
                </a:cxn>
                <a:cxn ang="0">
                  <a:pos x="318" y="342"/>
                </a:cxn>
                <a:cxn ang="0">
                  <a:pos x="591" y="348"/>
                </a:cxn>
                <a:cxn ang="0">
                  <a:pos x="846" y="354"/>
                </a:cxn>
                <a:cxn ang="0">
                  <a:pos x="1074" y="360"/>
                </a:cxn>
                <a:cxn ang="0">
                  <a:pos x="1314" y="366"/>
                </a:cxn>
                <a:cxn ang="0">
                  <a:pos x="1599" y="381"/>
                </a:cxn>
                <a:cxn ang="0">
                  <a:pos x="1911" y="399"/>
                </a:cxn>
                <a:cxn ang="0">
                  <a:pos x="2241" y="420"/>
                </a:cxn>
                <a:cxn ang="0">
                  <a:pos x="2619" y="453"/>
                </a:cxn>
                <a:cxn ang="0">
                  <a:pos x="2889" y="477"/>
                </a:cxn>
                <a:cxn ang="0">
                  <a:pos x="3177" y="507"/>
                </a:cxn>
                <a:cxn ang="0">
                  <a:pos x="3498" y="543"/>
                </a:cxn>
                <a:cxn ang="0">
                  <a:pos x="3813" y="585"/>
                </a:cxn>
                <a:cxn ang="0">
                  <a:pos x="4044" y="618"/>
                </a:cxn>
                <a:cxn ang="0">
                  <a:pos x="4365" y="669"/>
                </a:cxn>
                <a:cxn ang="0">
                  <a:pos x="4683" y="726"/>
                </a:cxn>
                <a:cxn ang="0">
                  <a:pos x="4980" y="786"/>
                </a:cxn>
                <a:cxn ang="0">
                  <a:pos x="5268" y="846"/>
                </a:cxn>
                <a:cxn ang="0">
                  <a:pos x="5646" y="942"/>
                </a:cxn>
                <a:cxn ang="0">
                  <a:pos x="5759" y="969"/>
                </a:cxn>
                <a:cxn ang="0">
                  <a:pos x="5759" y="0"/>
                </a:cxn>
                <a:cxn ang="0">
                  <a:pos x="0" y="0"/>
                </a:cxn>
              </a:cxnLst>
              <a:rect l="0" t="0" r="r" b="b"/>
              <a:pathLst>
                <a:path w="5760" h="970">
                  <a:moveTo>
                    <a:pt x="0" y="0"/>
                  </a:moveTo>
                  <a:lnTo>
                    <a:pt x="0" y="339"/>
                  </a:lnTo>
                  <a:lnTo>
                    <a:pt x="318" y="342"/>
                  </a:lnTo>
                  <a:lnTo>
                    <a:pt x="591" y="348"/>
                  </a:lnTo>
                  <a:lnTo>
                    <a:pt x="846" y="354"/>
                  </a:lnTo>
                  <a:lnTo>
                    <a:pt x="1074" y="360"/>
                  </a:lnTo>
                  <a:lnTo>
                    <a:pt x="1314" y="366"/>
                  </a:lnTo>
                  <a:lnTo>
                    <a:pt x="1599" y="381"/>
                  </a:lnTo>
                  <a:lnTo>
                    <a:pt x="1911" y="399"/>
                  </a:lnTo>
                  <a:lnTo>
                    <a:pt x="2241" y="420"/>
                  </a:lnTo>
                  <a:lnTo>
                    <a:pt x="2619" y="453"/>
                  </a:lnTo>
                  <a:lnTo>
                    <a:pt x="2889" y="477"/>
                  </a:lnTo>
                  <a:lnTo>
                    <a:pt x="3177" y="507"/>
                  </a:lnTo>
                  <a:lnTo>
                    <a:pt x="3498" y="543"/>
                  </a:lnTo>
                  <a:lnTo>
                    <a:pt x="3813" y="585"/>
                  </a:lnTo>
                  <a:lnTo>
                    <a:pt x="4044" y="618"/>
                  </a:lnTo>
                  <a:lnTo>
                    <a:pt x="4365" y="669"/>
                  </a:lnTo>
                  <a:lnTo>
                    <a:pt x="4683" y="726"/>
                  </a:lnTo>
                  <a:lnTo>
                    <a:pt x="4980" y="786"/>
                  </a:lnTo>
                  <a:lnTo>
                    <a:pt x="5268" y="846"/>
                  </a:lnTo>
                  <a:lnTo>
                    <a:pt x="5646" y="942"/>
                  </a:lnTo>
                  <a:lnTo>
                    <a:pt x="5759" y="969"/>
                  </a:lnTo>
                  <a:lnTo>
                    <a:pt x="5759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81" name="Freeform 9"/>
            <p:cNvSpPr>
              <a:spLocks/>
            </p:cNvSpPr>
            <p:nvPr/>
          </p:nvSpPr>
          <p:spPr bwMode="white">
            <a:xfrm>
              <a:off x="0" y="-13"/>
              <a:ext cx="5760" cy="1060"/>
            </a:xfrm>
            <a:custGeom>
              <a:avLst/>
              <a:gdLst/>
              <a:ahLst/>
              <a:cxnLst>
                <a:cxn ang="0">
                  <a:pos x="0" y="753"/>
                </a:cxn>
                <a:cxn ang="0">
                  <a:pos x="0" y="1059"/>
                </a:cxn>
                <a:cxn ang="0">
                  <a:pos x="5759" y="1059"/>
                </a:cxn>
                <a:cxn ang="0">
                  <a:pos x="5759" y="0"/>
                </a:cxn>
                <a:cxn ang="0">
                  <a:pos x="5430" y="0"/>
                </a:cxn>
                <a:cxn ang="0">
                  <a:pos x="5298" y="84"/>
                </a:cxn>
                <a:cxn ang="0">
                  <a:pos x="5136" y="159"/>
                </a:cxn>
                <a:cxn ang="0">
                  <a:pos x="4968" y="222"/>
                </a:cxn>
                <a:cxn ang="0">
                  <a:pos x="4812" y="267"/>
                </a:cxn>
                <a:cxn ang="0">
                  <a:pos x="4626" y="324"/>
                </a:cxn>
                <a:cxn ang="0">
                  <a:pos x="4440" y="366"/>
                </a:cxn>
                <a:cxn ang="0">
                  <a:pos x="4230" y="414"/>
                </a:cxn>
                <a:cxn ang="0">
                  <a:pos x="3939" y="468"/>
                </a:cxn>
                <a:cxn ang="0">
                  <a:pos x="3711" y="504"/>
                </a:cxn>
                <a:cxn ang="0">
                  <a:pos x="3441" y="543"/>
                </a:cxn>
                <a:cxn ang="0">
                  <a:pos x="3189" y="579"/>
                </a:cxn>
                <a:cxn ang="0">
                  <a:pos x="2925" y="606"/>
                </a:cxn>
                <a:cxn ang="0">
                  <a:pos x="2679" y="633"/>
                </a:cxn>
                <a:cxn ang="0">
                  <a:pos x="2418" y="654"/>
                </a:cxn>
                <a:cxn ang="0">
                  <a:pos x="2142" y="675"/>
                </a:cxn>
                <a:cxn ang="0">
                  <a:pos x="1896" y="693"/>
                </a:cxn>
                <a:cxn ang="0">
                  <a:pos x="1647" y="708"/>
                </a:cxn>
                <a:cxn ang="0">
                  <a:pos x="1404" y="720"/>
                </a:cxn>
                <a:cxn ang="0">
                  <a:pos x="1170" y="732"/>
                </a:cxn>
                <a:cxn ang="0">
                  <a:pos x="906" y="738"/>
                </a:cxn>
                <a:cxn ang="0">
                  <a:pos x="534" y="747"/>
                </a:cxn>
                <a:cxn ang="0">
                  <a:pos x="201" y="753"/>
                </a:cxn>
                <a:cxn ang="0">
                  <a:pos x="0" y="753"/>
                </a:cxn>
              </a:cxnLst>
              <a:rect l="0" t="0" r="r" b="b"/>
              <a:pathLst>
                <a:path w="5760" h="1060">
                  <a:moveTo>
                    <a:pt x="0" y="753"/>
                  </a:moveTo>
                  <a:lnTo>
                    <a:pt x="0" y="1059"/>
                  </a:lnTo>
                  <a:lnTo>
                    <a:pt x="5759" y="1059"/>
                  </a:lnTo>
                  <a:lnTo>
                    <a:pt x="5759" y="0"/>
                  </a:lnTo>
                  <a:lnTo>
                    <a:pt x="5430" y="0"/>
                  </a:lnTo>
                  <a:lnTo>
                    <a:pt x="5298" y="84"/>
                  </a:lnTo>
                  <a:lnTo>
                    <a:pt x="5136" y="159"/>
                  </a:lnTo>
                  <a:lnTo>
                    <a:pt x="4968" y="222"/>
                  </a:lnTo>
                  <a:lnTo>
                    <a:pt x="4812" y="267"/>
                  </a:lnTo>
                  <a:lnTo>
                    <a:pt x="4626" y="324"/>
                  </a:lnTo>
                  <a:lnTo>
                    <a:pt x="4440" y="366"/>
                  </a:lnTo>
                  <a:lnTo>
                    <a:pt x="4230" y="414"/>
                  </a:lnTo>
                  <a:lnTo>
                    <a:pt x="3939" y="468"/>
                  </a:lnTo>
                  <a:lnTo>
                    <a:pt x="3711" y="504"/>
                  </a:lnTo>
                  <a:lnTo>
                    <a:pt x="3441" y="543"/>
                  </a:lnTo>
                  <a:lnTo>
                    <a:pt x="3189" y="579"/>
                  </a:lnTo>
                  <a:lnTo>
                    <a:pt x="2925" y="606"/>
                  </a:lnTo>
                  <a:lnTo>
                    <a:pt x="2679" y="633"/>
                  </a:lnTo>
                  <a:lnTo>
                    <a:pt x="2418" y="654"/>
                  </a:lnTo>
                  <a:lnTo>
                    <a:pt x="2142" y="675"/>
                  </a:lnTo>
                  <a:lnTo>
                    <a:pt x="1896" y="693"/>
                  </a:lnTo>
                  <a:lnTo>
                    <a:pt x="1647" y="708"/>
                  </a:lnTo>
                  <a:lnTo>
                    <a:pt x="1404" y="720"/>
                  </a:lnTo>
                  <a:lnTo>
                    <a:pt x="1170" y="732"/>
                  </a:lnTo>
                  <a:lnTo>
                    <a:pt x="906" y="738"/>
                  </a:lnTo>
                  <a:lnTo>
                    <a:pt x="534" y="747"/>
                  </a:lnTo>
                  <a:lnTo>
                    <a:pt x="201" y="753"/>
                  </a:lnTo>
                  <a:lnTo>
                    <a:pt x="0" y="753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82" name="Freeform 10"/>
            <p:cNvSpPr>
              <a:spLocks/>
            </p:cNvSpPr>
            <p:nvPr/>
          </p:nvSpPr>
          <p:spPr bwMode="white">
            <a:xfrm>
              <a:off x="0" y="-13"/>
              <a:ext cx="5284" cy="673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0" y="672"/>
                </a:cxn>
                <a:cxn ang="0">
                  <a:pos x="303" y="672"/>
                </a:cxn>
                <a:cxn ang="0">
                  <a:pos x="723" y="663"/>
                </a:cxn>
                <a:cxn ang="0">
                  <a:pos x="1020" y="654"/>
                </a:cxn>
                <a:cxn ang="0">
                  <a:pos x="1302" y="642"/>
                </a:cxn>
                <a:cxn ang="0">
                  <a:pos x="1554" y="630"/>
                </a:cxn>
                <a:cxn ang="0">
                  <a:pos x="1779" y="615"/>
                </a:cxn>
                <a:cxn ang="0">
                  <a:pos x="1962" y="606"/>
                </a:cxn>
                <a:cxn ang="0">
                  <a:pos x="2193" y="588"/>
                </a:cxn>
                <a:cxn ang="0">
                  <a:pos x="2448" y="570"/>
                </a:cxn>
                <a:cxn ang="0">
                  <a:pos x="2700" y="546"/>
                </a:cxn>
                <a:cxn ang="0">
                  <a:pos x="2904" y="528"/>
                </a:cxn>
                <a:cxn ang="0">
                  <a:pos x="3138" y="498"/>
                </a:cxn>
                <a:cxn ang="0">
                  <a:pos x="3324" y="474"/>
                </a:cxn>
                <a:cxn ang="0">
                  <a:pos x="3534" y="447"/>
                </a:cxn>
                <a:cxn ang="0">
                  <a:pos x="3735" y="420"/>
                </a:cxn>
                <a:cxn ang="0">
                  <a:pos x="3933" y="384"/>
                </a:cxn>
                <a:cxn ang="0">
                  <a:pos x="4116" y="351"/>
                </a:cxn>
                <a:cxn ang="0">
                  <a:pos x="4266" y="318"/>
                </a:cxn>
                <a:cxn ang="0">
                  <a:pos x="4446" y="279"/>
                </a:cxn>
                <a:cxn ang="0">
                  <a:pos x="4620" y="237"/>
                </a:cxn>
                <a:cxn ang="0">
                  <a:pos x="4779" y="192"/>
                </a:cxn>
                <a:cxn ang="0">
                  <a:pos x="4920" y="147"/>
                </a:cxn>
                <a:cxn ang="0">
                  <a:pos x="5085" y="90"/>
                </a:cxn>
                <a:cxn ang="0">
                  <a:pos x="5193" y="42"/>
                </a:cxn>
                <a:cxn ang="0">
                  <a:pos x="5283" y="0"/>
                </a:cxn>
                <a:cxn ang="0">
                  <a:pos x="3201" y="0"/>
                </a:cxn>
                <a:cxn ang="0">
                  <a:pos x="2982" y="57"/>
                </a:cxn>
                <a:cxn ang="0">
                  <a:pos x="2775" y="108"/>
                </a:cxn>
                <a:cxn ang="0">
                  <a:pos x="2562" y="150"/>
                </a:cxn>
                <a:cxn ang="0">
                  <a:pos x="2397" y="183"/>
                </a:cxn>
                <a:cxn ang="0">
                  <a:pos x="2205" y="213"/>
                </a:cxn>
                <a:cxn ang="0">
                  <a:pos x="2001" y="243"/>
                </a:cxn>
                <a:cxn ang="0">
                  <a:pos x="1776" y="273"/>
                </a:cxn>
                <a:cxn ang="0">
                  <a:pos x="1536" y="297"/>
                </a:cxn>
                <a:cxn ang="0">
                  <a:pos x="1344" y="312"/>
                </a:cxn>
                <a:cxn ang="0">
                  <a:pos x="1134" y="330"/>
                </a:cxn>
                <a:cxn ang="0">
                  <a:pos x="921" y="342"/>
                </a:cxn>
                <a:cxn ang="0">
                  <a:pos x="696" y="354"/>
                </a:cxn>
                <a:cxn ang="0">
                  <a:pos x="501" y="360"/>
                </a:cxn>
                <a:cxn ang="0">
                  <a:pos x="279" y="366"/>
                </a:cxn>
                <a:cxn ang="0">
                  <a:pos x="99" y="369"/>
                </a:cxn>
                <a:cxn ang="0">
                  <a:pos x="0" y="366"/>
                </a:cxn>
              </a:cxnLst>
              <a:rect l="0" t="0" r="r" b="b"/>
              <a:pathLst>
                <a:path w="5284" h="673">
                  <a:moveTo>
                    <a:pt x="0" y="366"/>
                  </a:moveTo>
                  <a:lnTo>
                    <a:pt x="0" y="672"/>
                  </a:lnTo>
                  <a:lnTo>
                    <a:pt x="303" y="672"/>
                  </a:lnTo>
                  <a:lnTo>
                    <a:pt x="723" y="663"/>
                  </a:lnTo>
                  <a:lnTo>
                    <a:pt x="1020" y="654"/>
                  </a:lnTo>
                  <a:lnTo>
                    <a:pt x="1302" y="642"/>
                  </a:lnTo>
                  <a:lnTo>
                    <a:pt x="1554" y="630"/>
                  </a:lnTo>
                  <a:lnTo>
                    <a:pt x="1779" y="615"/>
                  </a:lnTo>
                  <a:lnTo>
                    <a:pt x="1962" y="606"/>
                  </a:lnTo>
                  <a:lnTo>
                    <a:pt x="2193" y="588"/>
                  </a:lnTo>
                  <a:lnTo>
                    <a:pt x="2448" y="570"/>
                  </a:lnTo>
                  <a:lnTo>
                    <a:pt x="2700" y="546"/>
                  </a:lnTo>
                  <a:lnTo>
                    <a:pt x="2904" y="528"/>
                  </a:lnTo>
                  <a:lnTo>
                    <a:pt x="3138" y="498"/>
                  </a:lnTo>
                  <a:lnTo>
                    <a:pt x="3324" y="474"/>
                  </a:lnTo>
                  <a:lnTo>
                    <a:pt x="3534" y="447"/>
                  </a:lnTo>
                  <a:lnTo>
                    <a:pt x="3735" y="420"/>
                  </a:lnTo>
                  <a:lnTo>
                    <a:pt x="3933" y="384"/>
                  </a:lnTo>
                  <a:lnTo>
                    <a:pt x="4116" y="351"/>
                  </a:lnTo>
                  <a:lnTo>
                    <a:pt x="4266" y="318"/>
                  </a:lnTo>
                  <a:lnTo>
                    <a:pt x="4446" y="279"/>
                  </a:lnTo>
                  <a:lnTo>
                    <a:pt x="4620" y="237"/>
                  </a:lnTo>
                  <a:lnTo>
                    <a:pt x="4779" y="192"/>
                  </a:lnTo>
                  <a:lnTo>
                    <a:pt x="4920" y="147"/>
                  </a:lnTo>
                  <a:lnTo>
                    <a:pt x="5085" y="90"/>
                  </a:lnTo>
                  <a:lnTo>
                    <a:pt x="5193" y="42"/>
                  </a:lnTo>
                  <a:lnTo>
                    <a:pt x="5283" y="0"/>
                  </a:lnTo>
                  <a:lnTo>
                    <a:pt x="3201" y="0"/>
                  </a:lnTo>
                  <a:lnTo>
                    <a:pt x="2982" y="57"/>
                  </a:lnTo>
                  <a:lnTo>
                    <a:pt x="2775" y="108"/>
                  </a:lnTo>
                  <a:lnTo>
                    <a:pt x="2562" y="150"/>
                  </a:lnTo>
                  <a:lnTo>
                    <a:pt x="2397" y="183"/>
                  </a:lnTo>
                  <a:lnTo>
                    <a:pt x="2205" y="213"/>
                  </a:lnTo>
                  <a:lnTo>
                    <a:pt x="2001" y="243"/>
                  </a:lnTo>
                  <a:lnTo>
                    <a:pt x="1776" y="273"/>
                  </a:lnTo>
                  <a:lnTo>
                    <a:pt x="1536" y="297"/>
                  </a:lnTo>
                  <a:lnTo>
                    <a:pt x="1344" y="312"/>
                  </a:lnTo>
                  <a:lnTo>
                    <a:pt x="1134" y="330"/>
                  </a:lnTo>
                  <a:lnTo>
                    <a:pt x="921" y="342"/>
                  </a:lnTo>
                  <a:lnTo>
                    <a:pt x="696" y="354"/>
                  </a:lnTo>
                  <a:lnTo>
                    <a:pt x="501" y="360"/>
                  </a:lnTo>
                  <a:lnTo>
                    <a:pt x="279" y="366"/>
                  </a:lnTo>
                  <a:lnTo>
                    <a:pt x="99" y="369"/>
                  </a:lnTo>
                  <a:lnTo>
                    <a:pt x="0" y="366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white">
            <a:xfrm>
              <a:off x="0" y="-13"/>
              <a:ext cx="2884" cy="2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85"/>
                </a:cxn>
                <a:cxn ang="0">
                  <a:pos x="192" y="285"/>
                </a:cxn>
                <a:cxn ang="0">
                  <a:pos x="384" y="282"/>
                </a:cxn>
                <a:cxn ang="0">
                  <a:pos x="579" y="276"/>
                </a:cxn>
                <a:cxn ang="0">
                  <a:pos x="789" y="267"/>
                </a:cxn>
                <a:cxn ang="0">
                  <a:pos x="999" y="258"/>
                </a:cxn>
                <a:cxn ang="0">
                  <a:pos x="1161" y="246"/>
                </a:cxn>
                <a:cxn ang="0">
                  <a:pos x="1302" y="234"/>
                </a:cxn>
                <a:cxn ang="0">
                  <a:pos x="1458" y="222"/>
                </a:cxn>
                <a:cxn ang="0">
                  <a:pos x="1665" y="201"/>
                </a:cxn>
                <a:cxn ang="0">
                  <a:pos x="1992" y="159"/>
                </a:cxn>
                <a:cxn ang="0">
                  <a:pos x="2301" y="117"/>
                </a:cxn>
                <a:cxn ang="0">
                  <a:pos x="2604" y="60"/>
                </a:cxn>
                <a:cxn ang="0">
                  <a:pos x="2883" y="0"/>
                </a:cxn>
                <a:cxn ang="0">
                  <a:pos x="0" y="0"/>
                </a:cxn>
              </a:cxnLst>
              <a:rect l="0" t="0" r="r" b="b"/>
              <a:pathLst>
                <a:path w="2884" h="286">
                  <a:moveTo>
                    <a:pt x="0" y="0"/>
                  </a:moveTo>
                  <a:lnTo>
                    <a:pt x="0" y="285"/>
                  </a:lnTo>
                  <a:lnTo>
                    <a:pt x="192" y="285"/>
                  </a:lnTo>
                  <a:lnTo>
                    <a:pt x="384" y="282"/>
                  </a:lnTo>
                  <a:lnTo>
                    <a:pt x="579" y="276"/>
                  </a:lnTo>
                  <a:lnTo>
                    <a:pt x="789" y="267"/>
                  </a:lnTo>
                  <a:lnTo>
                    <a:pt x="999" y="258"/>
                  </a:lnTo>
                  <a:lnTo>
                    <a:pt x="1161" y="246"/>
                  </a:lnTo>
                  <a:lnTo>
                    <a:pt x="1302" y="234"/>
                  </a:lnTo>
                  <a:lnTo>
                    <a:pt x="1458" y="222"/>
                  </a:lnTo>
                  <a:lnTo>
                    <a:pt x="1665" y="201"/>
                  </a:lnTo>
                  <a:lnTo>
                    <a:pt x="1992" y="159"/>
                  </a:lnTo>
                  <a:lnTo>
                    <a:pt x="2301" y="117"/>
                  </a:lnTo>
                  <a:lnTo>
                    <a:pt x="2604" y="60"/>
                  </a:lnTo>
                  <a:lnTo>
                    <a:pt x="2883" y="0"/>
                  </a:lnTo>
                  <a:lnTo>
                    <a:pt x="0" y="0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27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88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25ADB74-4BF7-49AF-B8A9-9475CFC187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en.wikipedia.org/wiki/Image:MuseeDOrsay.jpg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hyperlink" Target="http://en.wikipedia.org/wiki/Image:MuseeOrsay_20070324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en.wikipedia.org/wiki/Image:Grande_arche_de_la_defense.jpg" TargetMode="Externa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scoverfrance.net/France/Paris/Paris_chronohist.shtml" TargetMode="External"/><Relationship Id="rId2" Type="http://schemas.openxmlformats.org/officeDocument/2006/relationships/hyperlink" Target="http://www.discoverfrance.net/France/Paris/Paris_history.s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is.org/Musees/Louvre/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en.wikipedia.org/wiki/Image:Paris-Axe-historique-schema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Axe_historique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hyperlink" Target="http://en.wikipedia.org/wiki/Image:Prise_de_la_Bastille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hyperlink" Target="http://en.wikipedia.org/wiki/Image:Bastille_-_Project_Gutenberg_eText_1696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mage:Paris.seine.750pix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is.org/Monuments/Pantheon/" TargetMode="Externa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mage:Front_of_the_Sorbonne.jpg" TargetMode="External"/><Relationship Id="rId2" Type="http://schemas.openxmlformats.org/officeDocument/2006/relationships/hyperlink" Target="http://en.wikipedia.org/wiki/Sorbonne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senat.fr/visite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Image:Paris.moulin.750pix.jpg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en.wikipedia.org/wiki/Palais_Garnier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www.google.com/imgres?imgurl=http://www.parisinfo.de/images/paris-metro-plan-karte.jpg&amp;imgrefurl=http://www.parisinfo.de/metro-plan-karte.htm&amp;h=150&amp;w=150&amp;sz=259&amp;tbnid=e8LYrEZZ9nsJ:&amp;tbnh=150&amp;tbnw=150&amp;sa=X&amp;oi=image_result&amp;resnum=1&amp;ct=image&amp;cd=1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en.wikipedia.org/wiki/Image:Metro-Paris-Rame-MP59-Ligne-4.jpg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en.wikipedia.org/wiki/Image:Metropolitain.jpg" TargetMode="External"/><Relationship Id="rId9" Type="http://schemas.openxmlformats.org/officeDocument/2006/relationships/hyperlink" Target="http://www.paris.org/Metro/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biblio.org/wm/paris/hist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webscapades.com/france/paris/paris-latin-quarter.gif&amp;imgrefurl=http://www.webscapades.com/france/paris/&amp;h=600&amp;w=600&amp;sz=131&amp;tbnid=bLyirzkC6UEJ:&amp;tbnh=133&amp;tbnw=133&amp;hl=en&amp;start=1&amp;prev=/images?q=Latin+Quarter+Paris&amp;svnum=10&amp;hl=en&amp;lr=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en.wikipedia.org/wiki/Image:Par_Arr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/>
            </a:r>
            <a:br>
              <a:rPr lang="en-US" smtClean="0"/>
            </a:br>
            <a:r>
              <a:rPr lang="en-US" sz="7200" smtClean="0"/>
              <a:t>PARIS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z="3600" smtClean="0"/>
              <a:t>“La Ville-</a:t>
            </a:r>
            <a:r>
              <a:rPr lang="en-US" sz="3600" smtClean="0">
                <a:cs typeface="Times New Roman" charset="0"/>
              </a:rPr>
              <a:t>Lumière”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smtClean="0">
                <a:cs typeface="Times New Roman" charset="0"/>
              </a:rPr>
              <a:t>“The City of Lights”</a:t>
            </a:r>
          </a:p>
          <a:p>
            <a:pPr eaLnBrk="1" hangingPunct="1">
              <a:lnSpc>
                <a:spcPct val="90000"/>
              </a:lnSpc>
            </a:pPr>
            <a:endParaRPr lang="en-US" sz="3600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-304800" y="533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2292" name="Picture 4" descr="napolean_tom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124200"/>
            <a:ext cx="3251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 descr="20040830_11_pariseiffelviewtop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05740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715000" y="1295400"/>
            <a:ext cx="31242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L’H</a:t>
            </a:r>
            <a:r>
              <a:rPr lang="en-US" sz="3600">
                <a:solidFill>
                  <a:schemeClr val="tx1"/>
                </a:solidFill>
                <a:cs typeface="Times New Roman" charset="0"/>
              </a:rPr>
              <a:t>ôtel d</a:t>
            </a:r>
            <a:r>
              <a:rPr lang="en-US" sz="3600">
                <a:solidFill>
                  <a:schemeClr val="tx1"/>
                </a:solidFill>
              </a:rPr>
              <a:t>es Invalides –</a:t>
            </a:r>
            <a:r>
              <a:rPr lang="en-US" sz="2000">
                <a:solidFill>
                  <a:schemeClr val="tx1"/>
                </a:solidFill>
              </a:rPr>
              <a:t> also known as “Les Invalides”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5715000" y="5638800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The red marble casket of Napoleon Bonaparte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utoUpdateAnimBg="0"/>
      <p:bldP spid="1229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13315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3352800"/>
            <a:ext cx="4419600" cy="3048000"/>
          </a:xfrm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en-US" sz="2000" dirty="0" smtClean="0"/>
              <a:t>Le </a:t>
            </a:r>
            <a:r>
              <a:rPr lang="en-US" sz="2000" dirty="0" err="1" smtClean="0"/>
              <a:t>Mus</a:t>
            </a:r>
            <a:r>
              <a:rPr lang="en-US" sz="2000" dirty="0" err="1" smtClean="0">
                <a:cs typeface="Times New Roman" charset="0"/>
              </a:rPr>
              <a:t>ée</a:t>
            </a:r>
            <a:r>
              <a:rPr lang="en-US" sz="2000" dirty="0" smtClean="0">
                <a:cs typeface="Times New Roman" charset="0"/>
              </a:rPr>
              <a:t> d’Orsay</a:t>
            </a:r>
          </a:p>
          <a:p>
            <a:pPr eaLnBrk="1" hangingPunct="1"/>
            <a:r>
              <a:rPr lang="en-US" sz="2000" dirty="0" smtClean="0">
                <a:cs typeface="Times New Roman" charset="0"/>
              </a:rPr>
              <a:t>Once was a train station but </a:t>
            </a:r>
            <a:r>
              <a:rPr lang="en-US" sz="2000" dirty="0" smtClean="0">
                <a:cs typeface="Times New Roman" charset="0"/>
              </a:rPr>
              <a:t>was converted </a:t>
            </a:r>
            <a:r>
              <a:rPr lang="en-US" sz="2000" dirty="0" smtClean="0">
                <a:cs typeface="Times New Roman" charset="0"/>
              </a:rPr>
              <a:t>to an art museum in 1977 and opened in 1986.</a:t>
            </a:r>
          </a:p>
          <a:p>
            <a:pPr eaLnBrk="1" hangingPunct="1"/>
            <a:r>
              <a:rPr lang="en-US" sz="2000" dirty="0" smtClean="0">
                <a:cs typeface="Times New Roman" charset="0"/>
              </a:rPr>
              <a:t>Another major art museum in Paris that houses mostly Impressionist and Post-Impressionist artwork by famous artists like Vincent Van Gogh, Claude Monet, Renoir, and many others</a:t>
            </a:r>
            <a:endParaRPr lang="en-US" sz="2000" dirty="0" smtClean="0"/>
          </a:p>
        </p:txBody>
      </p:sp>
      <p:pic>
        <p:nvPicPr>
          <p:cNvPr id="13316" name="Picture 7" descr="Orsay Museum, seen from the right bank of the Seine river">
            <a:hlinkClick r:id="rId2" tooltip="Orsay Museum, seen from the right bank of the Seine river"/>
          </p:cNvPr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0" y="1066800"/>
            <a:ext cx="6781800" cy="2079625"/>
          </a:xfrm>
        </p:spPr>
      </p:pic>
      <p:pic>
        <p:nvPicPr>
          <p:cNvPr id="13317" name="Picture 9" descr="200px-MuseeOrsay_20070324">
            <a:hlinkClick r:id="rId4" tooltip="MuseeOrsay 20070324.jpg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396240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8197" name="Picture 5" descr="hotel_de_vil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57400"/>
            <a:ext cx="495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5257800" y="2057400"/>
            <a:ext cx="3429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 dirty="0" smtClean="0">
                <a:solidFill>
                  <a:schemeClr val="tx1"/>
                </a:solidFill>
                <a:cs typeface="Times New Roman" charset="0"/>
              </a:rPr>
              <a:t>Paris </a:t>
            </a:r>
            <a:r>
              <a:rPr lang="en-US" sz="2800" dirty="0">
                <a:solidFill>
                  <a:schemeClr val="tx1"/>
                </a:solidFill>
                <a:cs typeface="Times New Roman" charset="0"/>
              </a:rPr>
              <a:t>city </a:t>
            </a:r>
            <a:r>
              <a:rPr lang="en-US" sz="2800" dirty="0" smtClean="0">
                <a:solidFill>
                  <a:schemeClr val="tx1"/>
                </a:solidFill>
                <a:cs typeface="Times New Roman" charset="0"/>
              </a:rPr>
              <a:t>hall houses </a:t>
            </a:r>
            <a:r>
              <a:rPr lang="en-US" sz="2800" dirty="0">
                <a:solidFill>
                  <a:schemeClr val="tx1"/>
                </a:solidFill>
                <a:cs typeface="Times New Roman" charset="0"/>
              </a:rPr>
              <a:t>the offices of the Mayor of Paris.</a:t>
            </a:r>
            <a:endParaRPr lang="en-US" sz="2800" dirty="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Built between 1553 and 1628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tx1"/>
                </a:solidFill>
              </a:rPr>
              <a:t>Expanded or enlarged 1803 and again in 1837</a:t>
            </a:r>
          </a:p>
        </p:txBody>
      </p:sp>
      <p:sp>
        <p:nvSpPr>
          <p:cNvPr id="14341" name="Text Box 9"/>
          <p:cNvSpPr txBox="1">
            <a:spLocks noChangeArrowheads="1"/>
          </p:cNvSpPr>
          <p:nvPr/>
        </p:nvSpPr>
        <p:spPr bwMode="auto">
          <a:xfrm>
            <a:off x="685800" y="1447800"/>
            <a:ext cx="358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>
                <a:solidFill>
                  <a:schemeClr val="tx1"/>
                </a:solidFill>
              </a:rPr>
              <a:t>L’H</a:t>
            </a:r>
            <a:r>
              <a:rPr lang="en-US" sz="3200">
                <a:solidFill>
                  <a:schemeClr val="tx1"/>
                </a:solidFill>
                <a:cs typeface="Times New Roman" charset="0"/>
              </a:rPr>
              <a:t>ôtel de ville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38100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La </a:t>
            </a:r>
            <a:r>
              <a:rPr lang="en-US" sz="2400" dirty="0" err="1" smtClean="0"/>
              <a:t>Conciergerie</a:t>
            </a:r>
            <a:r>
              <a:rPr lang="en-US" sz="2400" dirty="0" smtClean="0"/>
              <a:t> (formerly called “Le </a:t>
            </a:r>
            <a:r>
              <a:rPr lang="en-US" sz="2400" dirty="0" err="1" smtClean="0"/>
              <a:t>Palais</a:t>
            </a:r>
            <a:r>
              <a:rPr lang="en-US" sz="2400" dirty="0" smtClean="0"/>
              <a:t> de Justice”)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Was first a royal palace but later turned into a high-security prison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Marie-Antoinette was imprisoned here during the French Revolution before going to </a:t>
            </a:r>
            <a:r>
              <a:rPr lang="en-US" sz="2400" dirty="0" smtClean="0"/>
              <a:t>“la </a:t>
            </a:r>
            <a:r>
              <a:rPr lang="en-US" sz="2400" dirty="0" smtClean="0"/>
              <a:t>guillotine”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Located on the Ile de la </a:t>
            </a:r>
            <a:r>
              <a:rPr lang="en-US" sz="2400" dirty="0" err="1" smtClean="0"/>
              <a:t>Cit</a:t>
            </a:r>
            <a:r>
              <a:rPr lang="en-US" sz="2400" dirty="0" err="1" smtClean="0">
                <a:cs typeface="Times New Roman" charset="0"/>
              </a:rPr>
              <a:t>é</a:t>
            </a:r>
            <a:endParaRPr lang="en-US" sz="2400" dirty="0" smtClean="0">
              <a:cs typeface="Times New Roman" charset="0"/>
            </a:endParaRPr>
          </a:p>
        </p:txBody>
      </p:sp>
      <p:pic>
        <p:nvPicPr>
          <p:cNvPr id="15364" name="Picture 6" descr="458526395_9e9f8d71dd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91000" y="2362200"/>
            <a:ext cx="4800600" cy="3600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2362200"/>
            <a:ext cx="38100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Le Pont Neuf</a:t>
            </a:r>
          </a:p>
          <a:p>
            <a:pPr eaLnBrk="1" hangingPunct="1"/>
            <a:r>
              <a:rPr lang="en-US" sz="2800" smtClean="0"/>
              <a:t>Means “The New Bridge” </a:t>
            </a:r>
          </a:p>
          <a:p>
            <a:pPr eaLnBrk="1" hangingPunct="1"/>
            <a:r>
              <a:rPr lang="en-US" sz="2800" smtClean="0"/>
              <a:t>Ironically named since it is the oldest bridge in Paris, begun in 1578 and completed in 1607.</a:t>
            </a:r>
          </a:p>
        </p:txBody>
      </p:sp>
      <p:pic>
        <p:nvPicPr>
          <p:cNvPr id="16388" name="Picture 1032" descr="305579533_2b39c9c3df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91000" y="2286000"/>
            <a:ext cx="4648200" cy="3505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1267" name="Picture 3" descr="notre%20dame%20tower,%20pari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05000"/>
            <a:ext cx="44354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876800" y="2133600"/>
            <a:ext cx="4267200" cy="443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Notre Dame de Paris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Built between 1163 and 1285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Site made famous by the novel by Victor Hugo “The Hunchback of Notre </a:t>
            </a:r>
            <a:r>
              <a:rPr lang="en-US" sz="3000" dirty="0" smtClean="0">
                <a:solidFill>
                  <a:schemeClr val="tx1"/>
                </a:solidFill>
              </a:rPr>
              <a:t>Dame”</a:t>
            </a:r>
            <a:endParaRPr lang="en-US" sz="3000" dirty="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000" dirty="0">
                <a:solidFill>
                  <a:schemeClr val="tx1"/>
                </a:solidFill>
              </a:rPr>
              <a:t>Located on Ile de la </a:t>
            </a:r>
            <a:r>
              <a:rPr lang="en-US" sz="3000" dirty="0" err="1">
                <a:solidFill>
                  <a:schemeClr val="tx1"/>
                </a:solidFill>
              </a:rPr>
              <a:t>Cit</a:t>
            </a:r>
            <a:r>
              <a:rPr lang="en-US" sz="3000" dirty="0" err="1">
                <a:solidFill>
                  <a:schemeClr val="tx1"/>
                </a:solidFill>
                <a:cs typeface="Times New Roman" charset="0"/>
              </a:rPr>
              <a:t>é</a:t>
            </a:r>
            <a:endParaRPr lang="en-US" sz="3000" dirty="0">
              <a:solidFill>
                <a:schemeClr val="tx1"/>
              </a:solidFill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-6096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3962400" cy="685800"/>
          </a:xfrm>
        </p:spPr>
        <p:txBody>
          <a:bodyPr/>
          <a:lstStyle/>
          <a:p>
            <a:pPr eaLnBrk="1" hangingPunct="1"/>
            <a:r>
              <a:rPr lang="en-US" smtClean="0"/>
              <a:t>Les Catacombes</a:t>
            </a:r>
          </a:p>
        </p:txBody>
      </p:sp>
      <p:pic>
        <p:nvPicPr>
          <p:cNvPr id="18436" name="Picture 5" descr="les-catacombes"/>
          <p:cNvPicPr>
            <a:picLocks noChangeAspect="1" noChangeArrowheads="1"/>
          </p:cNvPicPr>
          <p:nvPr/>
        </p:nvPicPr>
        <p:blipFill>
          <a:blip r:embed="rId2" cstate="print"/>
          <a:srcRect t="18173"/>
          <a:stretch>
            <a:fillRect/>
          </a:stretch>
        </p:blipFill>
        <p:spPr bwMode="auto">
          <a:xfrm>
            <a:off x="152400" y="2667000"/>
            <a:ext cx="5867400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les-catacombes-2"/>
          <p:cNvPicPr>
            <a:picLocks noChangeAspect="1" noChangeArrowheads="1"/>
          </p:cNvPicPr>
          <p:nvPr/>
        </p:nvPicPr>
        <p:blipFill>
          <a:blip r:embed="rId3" cstate="print"/>
          <a:srcRect b="5455"/>
          <a:stretch>
            <a:fillRect/>
          </a:stretch>
        </p:blipFill>
        <p:spPr bwMode="auto">
          <a:xfrm>
            <a:off x="6000750" y="457200"/>
            <a:ext cx="31432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9" descr="catacombes7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505200"/>
            <a:ext cx="4724400" cy="3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19459" name="Rectangle 2051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2133600"/>
            <a:ext cx="3810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L’Arche de la D</a:t>
            </a:r>
            <a:r>
              <a:rPr lang="en-US" sz="2000" smtClean="0">
                <a:cs typeface="Times New Roman" charset="0"/>
              </a:rPr>
              <a:t>é</a:t>
            </a:r>
            <a:r>
              <a:rPr lang="en-US" sz="2000" smtClean="0"/>
              <a:t>fense (also known as “La Grande Arche”)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Is a “20</a:t>
            </a:r>
            <a:r>
              <a:rPr lang="en-US" sz="2000" baseline="30000" smtClean="0"/>
              <a:t>th</a:t>
            </a:r>
            <a:r>
              <a:rPr lang="en-US" sz="2000" smtClean="0"/>
              <a:t> century version of the Arc de Triomphe” and is in nearly perfect alignment L’Arc de Triomphe, L’avenue des Champs Elysees, Place de la Concorde, and Le Palais du Louvre – This alignment is called “Axe historique”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Was commissioned by President Fran</a:t>
            </a:r>
            <a:r>
              <a:rPr lang="en-US" sz="2000" smtClean="0">
                <a:cs typeface="Times New Roman" charset="0"/>
              </a:rPr>
              <a:t>çois Mittérand and designed by Johann Otto von Spreckelsen</a:t>
            </a:r>
          </a:p>
        </p:txBody>
      </p:sp>
      <p:pic>
        <p:nvPicPr>
          <p:cNvPr id="19460" name="Picture 2062" descr="The Grande Arche, La Défense district">
            <a:hlinkClick r:id="rId2" tooltip="The Grande Arche, La Défense district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38600" y="2286000"/>
            <a:ext cx="4648200" cy="3486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9221" name="Picture 5" descr="028%20-%20Arc%20de%20Triomphe%20-%20Paris,%20Fran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362200"/>
            <a:ext cx="4495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257800" y="2371725"/>
            <a:ext cx="34290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600">
                <a:solidFill>
                  <a:schemeClr val="tx1"/>
                </a:solidFill>
              </a:rPr>
              <a:t>Commissioned by Napoleon Bonaparte in 1806, not finished until 1836 to celebrate his victory at Austerlitz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228600" y="1524000"/>
            <a:ext cx="8610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L’Arc de Triomphe – “The Arc of Triumph!”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21507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95400"/>
            <a:ext cx="38100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L’Avenue des Champs-Elys</a:t>
            </a:r>
            <a:r>
              <a:rPr lang="en-US" sz="2800" smtClean="0">
                <a:cs typeface="Times New Roman" charset="0"/>
              </a:rPr>
              <a:t>é</a:t>
            </a:r>
            <a:r>
              <a:rPr lang="en-US" sz="2800" smtClean="0"/>
              <a:t>es</a:t>
            </a:r>
          </a:p>
          <a:p>
            <a:pPr eaLnBrk="1" hangingPunct="1"/>
            <a:r>
              <a:rPr lang="en-US" sz="2800" smtClean="0"/>
              <a:t>Literally means “The Avenue of Elevated Fields”</a:t>
            </a:r>
          </a:p>
        </p:txBody>
      </p:sp>
      <p:pic>
        <p:nvPicPr>
          <p:cNvPr id="21508" name="Picture 9" descr="champs_elysees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10150" y="1981200"/>
            <a:ext cx="3086100" cy="4114800"/>
          </a:xfrm>
        </p:spPr>
      </p:pic>
      <p:pic>
        <p:nvPicPr>
          <p:cNvPr id="21509" name="Picture 11" descr="gen36_10909879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810000"/>
            <a:ext cx="2819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History of Paris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Founded on a small island by the Parisii tribe</a:t>
            </a:r>
          </a:p>
          <a:p>
            <a:pPr eaLnBrk="1" hangingPunct="1"/>
            <a:r>
              <a:rPr lang="en-US" sz="2800" smtClean="0"/>
              <a:t>Paris is the largest city of continental Europe and is the capital of France, over 2,000 years old. </a:t>
            </a:r>
          </a:p>
          <a:p>
            <a:pPr eaLnBrk="1" hangingPunct="1"/>
            <a:r>
              <a:rPr lang="en-US" sz="2800" smtClean="0"/>
              <a:t>Is divided into 20 “arrondissements” or districts</a:t>
            </a:r>
          </a:p>
          <a:p>
            <a:pPr eaLnBrk="1" hangingPunct="1"/>
            <a:r>
              <a:rPr lang="en-US" sz="2800" smtClean="0"/>
              <a:t>Let’s go learn more at these two websites:</a:t>
            </a:r>
          </a:p>
          <a:p>
            <a:pPr eaLnBrk="1" hangingPunct="1"/>
            <a:r>
              <a:rPr lang="en-US" sz="2800" smtClean="0">
                <a:hlinkClick r:id="rId2"/>
              </a:rPr>
              <a:t>History of Paris, France</a:t>
            </a:r>
            <a:endParaRPr lang="en-US" sz="2800" smtClean="0"/>
          </a:p>
          <a:p>
            <a:pPr eaLnBrk="1" hangingPunct="1"/>
            <a:r>
              <a:rPr lang="en-US" sz="2800" smtClean="0">
                <a:hlinkClick r:id="rId3"/>
              </a:rPr>
              <a:t>Chronological History of Paris, France</a:t>
            </a:r>
            <a:endParaRPr lang="en-US" sz="2800" smtClean="0"/>
          </a:p>
          <a:p>
            <a:pPr eaLnBrk="1" hangingPunct="1"/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3315" name="Picture 1027" descr="place_de_la_concor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057400"/>
            <a:ext cx="6019800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Text Box 1031"/>
          <p:cNvSpPr txBox="1">
            <a:spLocks noChangeArrowheads="1"/>
          </p:cNvSpPr>
          <p:nvPr/>
        </p:nvSpPr>
        <p:spPr bwMode="auto">
          <a:xfrm>
            <a:off x="2133600" y="1219200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Place de la Concorde</a:t>
            </a:r>
          </a:p>
        </p:txBody>
      </p:sp>
      <p:sp>
        <p:nvSpPr>
          <p:cNvPr id="34831" name="Text Box 3087"/>
          <p:cNvSpPr txBox="1">
            <a:spLocks noChangeArrowheads="1"/>
          </p:cNvSpPr>
          <p:nvPr/>
        </p:nvSpPr>
        <p:spPr bwMode="auto">
          <a:xfrm>
            <a:off x="533400" y="5638800"/>
            <a:ext cx="8077200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*It was here that </a:t>
            </a:r>
            <a:r>
              <a:rPr lang="en-US" sz="2800" dirty="0" smtClean="0"/>
              <a:t>“la </a:t>
            </a:r>
            <a:r>
              <a:rPr lang="en-US" sz="2800" dirty="0"/>
              <a:t>guillotine” was placed during the French Revolution to execute prisoners.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autoUpdateAnimBg="0"/>
      <p:bldP spid="3483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4267200" cy="53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Ob</a:t>
            </a:r>
            <a:r>
              <a:rPr lang="en-US" smtClean="0">
                <a:cs typeface="Times New Roman" charset="0"/>
              </a:rPr>
              <a:t>é</a:t>
            </a:r>
            <a:r>
              <a:rPr lang="en-US" smtClean="0"/>
              <a:t>lisque </a:t>
            </a:r>
            <a:r>
              <a:rPr lang="en-US" smtClean="0">
                <a:cs typeface="Times New Roman" charset="0"/>
              </a:rPr>
              <a:t>É</a:t>
            </a:r>
            <a:r>
              <a:rPr lang="en-US" smtClean="0"/>
              <a:t>gyptien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was a gift from the Egyptian government to the French government in</a:t>
            </a:r>
          </a:p>
        </p:txBody>
      </p:sp>
      <p:pic>
        <p:nvPicPr>
          <p:cNvPr id="77829" name="Picture 5" descr="An Egyptian in Paris by rngman22."/>
          <p:cNvPicPr>
            <a:picLocks noChangeAspect="1" noChangeArrowheads="1"/>
          </p:cNvPicPr>
          <p:nvPr/>
        </p:nvPicPr>
        <p:blipFill>
          <a:blip r:embed="rId2" cstate="print"/>
          <a:srcRect l="8556" r="10161" b="10400"/>
          <a:stretch>
            <a:fillRect/>
          </a:stretch>
        </p:blipFill>
        <p:spPr bwMode="auto">
          <a:xfrm>
            <a:off x="5029200" y="1828800"/>
            <a:ext cx="34131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24579" name="Picture 6" descr="arc du carouse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2133600"/>
            <a:ext cx="6400800" cy="4711700"/>
          </a:xfrm>
          <a:noFill/>
        </p:spPr>
      </p:pic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2133600" y="914400"/>
            <a:ext cx="4800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L’Arc de Triomphe de la Carrousel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25603" name="Picture 4" descr="Le%20Pyramide%20at%20the%20Louv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057400"/>
            <a:ext cx="5791200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6477000" y="1676400"/>
            <a:ext cx="2362200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Le Mus</a:t>
            </a:r>
            <a:r>
              <a:rPr lang="en-US" sz="2800">
                <a:solidFill>
                  <a:schemeClr val="tx1"/>
                </a:solidFill>
                <a:cs typeface="Times New Roman" charset="0"/>
              </a:rPr>
              <a:t>é</a:t>
            </a:r>
            <a:r>
              <a:rPr lang="en-US" sz="2800">
                <a:solidFill>
                  <a:schemeClr val="tx1"/>
                </a:solidFill>
              </a:rPr>
              <a:t>e du Louvre – formerly “Le Palais du Louvre”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Today it is a famous art museum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  <a:hlinkClick r:id="rId3"/>
              </a:rPr>
              <a:t>Paris Pages Musee du Louvre</a:t>
            </a:r>
            <a:endParaRPr lang="en-US" sz="280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848600" cy="685800"/>
          </a:xfrm>
        </p:spPr>
        <p:txBody>
          <a:bodyPr/>
          <a:lstStyle/>
          <a:p>
            <a:pPr eaLnBrk="1" hangingPunct="1"/>
            <a:r>
              <a:rPr lang="en-US" smtClean="0"/>
              <a:t>“Axe Historique” or “Voie triomphale”</a:t>
            </a:r>
          </a:p>
          <a:p>
            <a:pPr eaLnBrk="1" hangingPunct="1"/>
            <a:endParaRPr lang="en-US" smtClean="0"/>
          </a:p>
        </p:txBody>
      </p:sp>
      <p:pic>
        <p:nvPicPr>
          <p:cNvPr id="26628" name="Picture 5" descr="Paris-Axe-historique-schema">
            <a:hlinkClick r:id="rId2" tooltip="Paris-Axe-historique-schema.gif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819400"/>
            <a:ext cx="8724900" cy="11858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1600200" y="4495800"/>
            <a:ext cx="601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  <a:hlinkClick r:id="rId4"/>
              </a:rPr>
              <a:t>http://en.wikipedia.org/wiki/Axe_historique</a:t>
            </a:r>
            <a:endParaRPr 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27651" name="Picture 6" descr="1140941378_9746999015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2609850"/>
            <a:ext cx="4114800" cy="3086100"/>
          </a:xfrm>
        </p:spPr>
      </p:pic>
      <p:pic>
        <p:nvPicPr>
          <p:cNvPr id="27652" name="Picture 8" descr="1731796738_0a97b01cc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90800"/>
            <a:ext cx="405765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9"/>
          <p:cNvSpPr txBox="1">
            <a:spLocks noChangeArrowheads="1"/>
          </p:cNvSpPr>
          <p:nvPr/>
        </p:nvSpPr>
        <p:spPr bwMode="auto">
          <a:xfrm>
            <a:off x="2514600" y="1752600"/>
            <a:ext cx="426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27654" name="Text Box 11"/>
          <p:cNvSpPr txBox="1">
            <a:spLocks noChangeArrowheads="1"/>
          </p:cNvSpPr>
          <p:nvPr/>
        </p:nvSpPr>
        <p:spPr bwMode="auto">
          <a:xfrm>
            <a:off x="2514600" y="1828800"/>
            <a:ext cx="434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86000" y="1752600"/>
            <a:ext cx="487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  <a:cs typeface="Times New Roman" charset="0"/>
              </a:rPr>
              <a:t>Église de la Madeleine*</a:t>
            </a:r>
          </a:p>
        </p:txBody>
      </p:sp>
      <p:sp>
        <p:nvSpPr>
          <p:cNvPr id="27656" name="Text Box 14"/>
          <p:cNvSpPr txBox="1">
            <a:spLocks noChangeArrowheads="1"/>
          </p:cNvSpPr>
          <p:nvPr/>
        </p:nvSpPr>
        <p:spPr bwMode="auto">
          <a:xfrm>
            <a:off x="990600" y="5943600"/>
            <a:ext cx="67056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*means “Church of Mary Magdalene”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33528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L’Assembl</a:t>
            </a:r>
            <a:r>
              <a:rPr lang="en-US" smtClean="0">
                <a:cs typeface="Times New Roman" charset="0"/>
              </a:rPr>
              <a:t>ée Nationale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cs typeface="Times New Roman" charset="0"/>
              </a:rPr>
              <a:t>Houses the French Parliament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cs typeface="Times New Roman" charset="0"/>
              </a:rPr>
              <a:t>Works with “Le Sénat” to create laws</a:t>
            </a:r>
          </a:p>
        </p:txBody>
      </p:sp>
      <p:pic>
        <p:nvPicPr>
          <p:cNvPr id="28676" name="Picture 8" descr="279978505_4a18f748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752600"/>
            <a:ext cx="52197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9"/>
          <p:cNvSpPr txBox="1">
            <a:spLocks noChangeArrowheads="1"/>
          </p:cNvSpPr>
          <p:nvPr/>
        </p:nvSpPr>
        <p:spPr bwMode="auto">
          <a:xfrm>
            <a:off x="533400" y="6096000"/>
            <a:ext cx="6553200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20000"/>
              </a:spcBef>
            </a:pPr>
            <a:r>
              <a:rPr lang="en-US" sz="1800">
                <a:solidFill>
                  <a:schemeClr val="tx1"/>
                </a:solidFill>
              </a:rPr>
              <a:t>http://www.assemblee-nationale.fr/english/index.asp</a:t>
            </a:r>
          </a:p>
          <a:p>
            <a:pPr algn="l">
              <a:spcBef>
                <a:spcPct val="50000"/>
              </a:spcBef>
            </a:pPr>
            <a:endParaRPr 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29699" name="Rectangle 102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Place Vend</a:t>
            </a:r>
            <a:r>
              <a:rPr lang="en-US" sz="2800" smtClean="0">
                <a:cs typeface="Times New Roman" charset="0"/>
              </a:rPr>
              <a:t>ô</a:t>
            </a:r>
            <a:r>
              <a:rPr lang="en-US" sz="2800" smtClean="0"/>
              <a:t>me</a:t>
            </a:r>
          </a:p>
        </p:txBody>
      </p:sp>
      <p:pic>
        <p:nvPicPr>
          <p:cNvPr id="29700" name="Picture 1030" descr="spaceball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48438" y="4033838"/>
            <a:ext cx="9525" cy="9525"/>
          </a:xfrm>
        </p:spPr>
      </p:pic>
      <p:pic>
        <p:nvPicPr>
          <p:cNvPr id="29701" name="Picture 1041" descr="308477168_a9385eb4e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908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043" descr="428135022_e056acad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19812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Text Box 1044"/>
          <p:cNvSpPr txBox="1">
            <a:spLocks noChangeArrowheads="1"/>
          </p:cNvSpPr>
          <p:nvPr/>
        </p:nvSpPr>
        <p:spPr bwMode="auto">
          <a:xfrm>
            <a:off x="5562600" y="5257800"/>
            <a:ext cx="3124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L’H</a:t>
            </a:r>
            <a:r>
              <a:rPr lang="en-US" sz="3600">
                <a:solidFill>
                  <a:schemeClr val="tx1"/>
                </a:solidFill>
                <a:cs typeface="Times New Roman" charset="0"/>
              </a:rPr>
              <a:t>ôt</a:t>
            </a:r>
            <a:r>
              <a:rPr lang="en-US" sz="3600">
                <a:solidFill>
                  <a:schemeClr val="tx1"/>
                </a:solidFill>
              </a:rPr>
              <a:t>el Ritz – </a:t>
            </a:r>
            <a:r>
              <a:rPr lang="en-US" sz="2000">
                <a:solidFill>
                  <a:schemeClr val="tx1"/>
                </a:solidFill>
              </a:rPr>
              <a:t>also known as “Le Ritz”</a:t>
            </a:r>
            <a:endParaRPr 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0243" name="Picture 3" descr="487727-Centre_Georges_Pompidou-Par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828800"/>
            <a:ext cx="5562600" cy="412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943600" y="1295400"/>
            <a:ext cx="30480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Le Centre Georges Pompidou 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Located in the “Place Beaubourg”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Is a modern art museum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Built between 1977 and 1981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Designed by Piano and Rogers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Place de la Bastille</a:t>
            </a:r>
          </a:p>
          <a:p>
            <a:pPr eaLnBrk="1" hangingPunct="1"/>
            <a:r>
              <a:rPr lang="en-US" sz="2800" smtClean="0"/>
              <a:t>Location of the former Bastille prison which was built between 1370 and 1383</a:t>
            </a:r>
          </a:p>
          <a:p>
            <a:pPr eaLnBrk="1" hangingPunct="1"/>
            <a:r>
              <a:rPr lang="en-US" sz="2800" smtClean="0"/>
              <a:t>Bastille prison was destroyed between 1789 and 1790 during the French Revolution</a:t>
            </a:r>
          </a:p>
          <a:p>
            <a:pPr eaLnBrk="1" hangingPunct="1"/>
            <a:endParaRPr lang="en-US" sz="2800" smtClean="0"/>
          </a:p>
        </p:txBody>
      </p:sp>
      <p:pic>
        <p:nvPicPr>
          <p:cNvPr id="31748" name="Picture 9" descr="&quot;Prise de la Bastille&quot; (1789), by Jean-Pierre-Louis-Laurent Houel">
            <a:hlinkClick r:id="rId2" tooltip="&quot;Prise de la Bastille&quot; (1789), by Jean-Pierre-Louis-Laurent Houel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267200"/>
            <a:ext cx="327660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11" descr="Plan of the Bastille">
            <a:hlinkClick r:id="rId4" tooltip="Plan of the Bastille"/>
          </p:cNvPr>
          <p:cNvPicPr>
            <a:picLocks noChangeAspect="1" noChangeArrowheads="1"/>
          </p:cNvPicPr>
          <p:nvPr/>
        </p:nvPicPr>
        <p:blipFill>
          <a:blip r:embed="rId5" cstate="print"/>
          <a:srcRect t="53334"/>
          <a:stretch>
            <a:fillRect/>
          </a:stretch>
        </p:blipFill>
        <p:spPr bwMode="auto">
          <a:xfrm>
            <a:off x="3124200" y="5029200"/>
            <a:ext cx="171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16" descr="Opera Bastille in the Evening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7200" y="1600200"/>
            <a:ext cx="3810000" cy="25796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07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Paris – La </a:t>
            </a:r>
            <a:r>
              <a:rPr lang="en-US" dirty="0" smtClean="0"/>
              <a:t>Seine</a:t>
            </a:r>
            <a:endParaRPr lang="en-US" dirty="0" smtClean="0"/>
          </a:p>
        </p:txBody>
      </p:sp>
      <p:sp>
        <p:nvSpPr>
          <p:cNvPr id="5123" name="Rectangle 307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38100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La </a:t>
            </a:r>
            <a:r>
              <a:rPr lang="en-US" sz="2400" dirty="0" smtClean="0"/>
              <a:t>Seine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Dissects Paris into two parts called “La Rive Gauche” (“The Left Bank”) on the south and “La Rive </a:t>
            </a:r>
            <a:r>
              <a:rPr lang="en-US" sz="2400" dirty="0" err="1" smtClean="0"/>
              <a:t>Droite</a:t>
            </a:r>
            <a:r>
              <a:rPr lang="en-US" sz="2400" dirty="0" smtClean="0"/>
              <a:t>” (“The Right Bank”) on the north side of the Seine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Helps give Paris its romantic feel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Fun fact: </a:t>
            </a:r>
            <a:r>
              <a:rPr lang="en-US" sz="2400" dirty="0" smtClean="0"/>
              <a:t>St. Joan of Arc's ashes were thrown into the Seine </a:t>
            </a:r>
          </a:p>
        </p:txBody>
      </p:sp>
      <p:pic>
        <p:nvPicPr>
          <p:cNvPr id="5124" name="Picture 3078" descr="paris5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0" y="1600200"/>
            <a:ext cx="3581400" cy="2368550"/>
          </a:xfrm>
          <a:noFill/>
        </p:spPr>
      </p:pic>
      <p:pic>
        <p:nvPicPr>
          <p:cNvPr id="5125" name="Picture 1037" descr="The Seine viewed from the Eiffel Tower. The Place de la Concorde is at top right.">
            <a:hlinkClick r:id="rId3" tooltip="The Seine viewed from the Eiffel Tower. The Place de la Concorde is at top right.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4114800"/>
            <a:ext cx="37338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447800"/>
            <a:ext cx="4114800" cy="76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/>
              <a:t>Op</a:t>
            </a:r>
            <a:r>
              <a:rPr lang="en-US" smtClean="0">
                <a:cs typeface="Times New Roman" charset="0"/>
              </a:rPr>
              <a:t>éra de la Bastille</a:t>
            </a:r>
          </a:p>
        </p:txBody>
      </p:sp>
      <p:pic>
        <p:nvPicPr>
          <p:cNvPr id="32772" name="Picture 8" descr="Opéra_und_Place_de_la_Bastil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09800"/>
            <a:ext cx="3109913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0" descr="3979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2286000"/>
            <a:ext cx="5257800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00200"/>
            <a:ext cx="4038600" cy="4876800"/>
          </a:xfrm>
        </p:spPr>
        <p:txBody>
          <a:bodyPr/>
          <a:lstStyle/>
          <a:p>
            <a:pPr eaLnBrk="1" hangingPunct="1"/>
            <a:r>
              <a:rPr lang="en-US" sz="2400" smtClean="0"/>
              <a:t>P</a:t>
            </a:r>
            <a:r>
              <a:rPr lang="en-US" sz="2400" smtClean="0">
                <a:cs typeface="Times New Roman" charset="0"/>
              </a:rPr>
              <a:t>ère-Lachaise Cimétière</a:t>
            </a:r>
          </a:p>
          <a:p>
            <a:pPr eaLnBrk="1" hangingPunct="1"/>
            <a:r>
              <a:rPr lang="en-US" sz="2400" smtClean="0">
                <a:cs typeface="Times New Roman" charset="0"/>
              </a:rPr>
              <a:t>Cemetery where many famous people are buried including Oscar Wilde, Jim Morrison, Marcel Proust, Yves Montand, Edith Piaf, and many others.</a:t>
            </a:r>
          </a:p>
          <a:p>
            <a:pPr eaLnBrk="1" hangingPunct="1"/>
            <a:r>
              <a:rPr lang="en-US" sz="2400" smtClean="0">
                <a:cs typeface="Times New Roman" charset="0"/>
              </a:rPr>
              <a:t>One of the most famous cemeteries in the world and is also the most visited with hundreds of thousands of visitors each year!  </a:t>
            </a:r>
            <a:endParaRPr lang="en-US" sz="2400" smtClean="0"/>
          </a:p>
        </p:txBody>
      </p:sp>
      <p:pic>
        <p:nvPicPr>
          <p:cNvPr id="33796" name="Picture 7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181600" y="1219200"/>
            <a:ext cx="3529013" cy="3810000"/>
          </a:xfrm>
        </p:spPr>
      </p:pic>
      <p:pic>
        <p:nvPicPr>
          <p:cNvPr id="542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191000"/>
            <a:ext cx="3390900" cy="2265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7587" name="Picture 3" descr="JimMorriso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5238750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34819" name="Picture 3" descr="pantheon"/>
          <p:cNvPicPr>
            <a:picLocks noChangeAspect="1" noChangeArrowheads="1"/>
          </p:cNvPicPr>
          <p:nvPr/>
        </p:nvPicPr>
        <p:blipFill>
          <a:blip r:embed="rId2" cstate="print"/>
          <a:srcRect t="11765" b="5431"/>
          <a:stretch>
            <a:fillRect/>
          </a:stretch>
        </p:blipFill>
        <p:spPr bwMode="auto">
          <a:xfrm>
            <a:off x="228600" y="1905000"/>
            <a:ext cx="42100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029200" y="1600200"/>
            <a:ext cx="3352800" cy="500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Le Panth</a:t>
            </a:r>
            <a:r>
              <a:rPr lang="en-US" sz="2800">
                <a:solidFill>
                  <a:schemeClr val="tx1"/>
                </a:solidFill>
                <a:cs typeface="Times New Roman" charset="0"/>
              </a:rPr>
              <a:t>é</a:t>
            </a:r>
            <a:r>
              <a:rPr lang="en-US" sz="2800">
                <a:solidFill>
                  <a:schemeClr val="tx1"/>
                </a:solidFill>
              </a:rPr>
              <a:t>on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Located in the “Quartier Latin”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Famous mausoleum where many famous people are buried: Victor Hugo, Marie Curie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  <a:hlinkClick r:id="rId3"/>
              </a:rPr>
              <a:t>Paris Pages; Le Pantheon</a:t>
            </a:r>
            <a:endParaRPr lang="en-US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35843" name="Rectangle 102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La Sorbonne – The University of Paris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Founded in 1257 b y Robert de Sorbon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Was originally part of a group of colleges but eventually separated to become the most prestigious school in  Paris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hlinkClick r:id="rId2"/>
              </a:rPr>
              <a:t>http://en.wikipedia.org/wiki/Sorbonne</a:t>
            </a:r>
            <a:endParaRPr lang="en-US" sz="2400" smtClean="0"/>
          </a:p>
        </p:txBody>
      </p:sp>
      <p:pic>
        <p:nvPicPr>
          <p:cNvPr id="35844" name="Picture 1031" descr="The front of the Sorbonne Building">
            <a:hlinkClick r:id="rId3" tooltip="The front of the Sorbonne Building"/>
          </p:cNvPr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38200" y="1752600"/>
            <a:ext cx="360045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71600"/>
            <a:ext cx="3810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/>
              <a:t>Le Jardin du Luxembourg  - </a:t>
            </a:r>
          </a:p>
          <a:p>
            <a:pPr eaLnBrk="1" hangingPunct="1">
              <a:buFontTx/>
              <a:buNone/>
            </a:pPr>
            <a:r>
              <a:rPr lang="en-US" sz="2800" smtClean="0"/>
              <a:t>		“The Luxembourg 		Gardens” </a:t>
            </a:r>
          </a:p>
        </p:txBody>
      </p:sp>
      <p:pic>
        <p:nvPicPr>
          <p:cNvPr id="36868" name="Picture 6" descr="W-ParisLuxGarden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4800" y="1752600"/>
            <a:ext cx="4800600" cy="3214688"/>
          </a:xfrm>
        </p:spPr>
      </p:pic>
      <p:pic>
        <p:nvPicPr>
          <p:cNvPr id="36869" name="Picture 8" descr="1508395358_ef5242d0c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29565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13"/>
          <p:cNvSpPr txBox="1">
            <a:spLocks noChangeArrowheads="1"/>
          </p:cNvSpPr>
          <p:nvPr/>
        </p:nvSpPr>
        <p:spPr bwMode="auto">
          <a:xfrm>
            <a:off x="3962400" y="5334000"/>
            <a:ext cx="502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  <a:hlinkClick r:id="rId4"/>
              </a:rPr>
              <a:t>http://www.senat.fr/visite/</a:t>
            </a:r>
            <a:endParaRPr lang="en-US" sz="3600">
              <a:solidFill>
                <a:schemeClr val="tx1"/>
              </a:solidFill>
            </a:endParaRPr>
          </a:p>
        </p:txBody>
      </p:sp>
      <p:sp>
        <p:nvSpPr>
          <p:cNvPr id="36871" name="Text Box 14"/>
          <p:cNvSpPr txBox="1">
            <a:spLocks noChangeArrowheads="1"/>
          </p:cNvSpPr>
          <p:nvPr/>
        </p:nvSpPr>
        <p:spPr bwMode="auto">
          <a:xfrm>
            <a:off x="838200" y="6172200"/>
            <a:ext cx="24384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/>
              <a:t>Le S</a:t>
            </a:r>
            <a:r>
              <a:rPr lang="en-US" sz="3200">
                <a:cs typeface="Times New Roman" charset="0"/>
              </a:rPr>
              <a:t>énat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7411" name="Picture 3" descr="images%5Cfrance%5CTourmontparnas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533525"/>
            <a:ext cx="3306763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495800" y="1752600"/>
            <a:ext cx="4191000" cy="457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La Tour Montparnasse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Finished in 1973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Has 59 floors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800">
                <a:solidFill>
                  <a:schemeClr val="tx1"/>
                </a:solidFill>
              </a:rPr>
              <a:t>Has restaurants, gift shops, business offices, a train station (underground), an observation deck with the best panoramic view of Paris</a:t>
            </a:r>
            <a:endParaRPr lang="en-US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8435" name="Picture 3" descr="sacre-coeur_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447800"/>
            <a:ext cx="449103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5257800" y="1295400"/>
            <a:ext cx="3352800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La Basilique du Sacr</a:t>
            </a:r>
            <a:r>
              <a:rPr lang="en-US" sz="3200">
                <a:solidFill>
                  <a:schemeClr val="tx1"/>
                </a:solidFill>
                <a:cs typeface="Times New Roman" charset="0"/>
              </a:rPr>
              <a:t>é</a:t>
            </a:r>
            <a:r>
              <a:rPr lang="en-US" sz="3200">
                <a:solidFill>
                  <a:schemeClr val="tx1"/>
                </a:solidFill>
              </a:rPr>
              <a:t> Coeur – </a:t>
            </a:r>
            <a:r>
              <a:rPr lang="en-US" sz="2000">
                <a:solidFill>
                  <a:schemeClr val="tx1"/>
                </a:solidFill>
              </a:rPr>
              <a:t>also known as “Sacr</a:t>
            </a:r>
            <a:r>
              <a:rPr lang="en-US" sz="2000">
                <a:solidFill>
                  <a:schemeClr val="tx1"/>
                </a:solidFill>
                <a:cs typeface="Times New Roman" charset="0"/>
              </a:rPr>
              <a:t>é Coeur” which means “The Basilica of the Sacred Heart (of Jesus)”</a:t>
            </a:r>
            <a:endParaRPr lang="en-US" sz="3200">
              <a:solidFill>
                <a:schemeClr val="tx1"/>
              </a:solidFill>
              <a:cs typeface="Times New Roman" charset="0"/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Situated on the hill of Montmartre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Overlooks the city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Built between 1875 and 1914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24000"/>
            <a:ext cx="38100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Le Moulin Rouge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Built in 1889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Houses exotic stage shows day and night with songs, dance, and comedy called “cabarets” with audiences seated at tables instead of theatre seats while they are served food and drinks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Home of the internationally famous French dance called the “Can-can”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located in Paris’ “Red-light” district, also known as “Pigalle”</a:t>
            </a:r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</p:txBody>
      </p:sp>
      <p:pic>
        <p:nvPicPr>
          <p:cNvPr id="39940" name="Picture 6" descr="moulin-rouge-paris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4114800"/>
            <a:ext cx="3810000" cy="2493963"/>
          </a:xfrm>
          <a:noFill/>
        </p:spPr>
      </p:pic>
      <p:pic>
        <p:nvPicPr>
          <p:cNvPr id="39941" name="Picture 8" descr="The Moulin Rouge by day">
            <a:hlinkClick r:id="rId3" tooltip="The Moulin Rouge by day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676400"/>
            <a:ext cx="36576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15363" name="Picture 3" descr="paris-picture-opera-house-garnier-full-front-vi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2362200"/>
            <a:ext cx="60960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743200" y="1524000"/>
            <a:ext cx="35052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Op</a:t>
            </a:r>
            <a:r>
              <a:rPr lang="en-US" sz="3600">
                <a:solidFill>
                  <a:schemeClr val="tx1"/>
                </a:solidFill>
                <a:cs typeface="Times New Roman" charset="0"/>
              </a:rPr>
              <a:t>é</a:t>
            </a:r>
            <a:r>
              <a:rPr lang="en-US" sz="3600">
                <a:solidFill>
                  <a:schemeClr val="tx1"/>
                </a:solidFill>
              </a:rPr>
              <a:t>ra Garnier</a:t>
            </a:r>
          </a:p>
          <a:p>
            <a:pPr>
              <a:spcBef>
                <a:spcPct val="50000"/>
              </a:spcBef>
            </a:pPr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762000" y="6400800"/>
            <a:ext cx="7620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*check out this website for more info:  </a:t>
            </a:r>
            <a:r>
              <a:rPr lang="en-US" sz="1600">
                <a:hlinkClick r:id="rId4"/>
              </a:rPr>
              <a:t>http://en.wikipedia.org/wiki/Palais_Garnier</a:t>
            </a:r>
            <a:r>
              <a:rPr lang="en-US" sz="1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645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7772400" cy="6858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/>
              <a:t>Le Stade de France</a:t>
            </a:r>
          </a:p>
        </p:txBody>
      </p:sp>
      <p:pic>
        <p:nvPicPr>
          <p:cNvPr id="41988" name="Picture 5" descr="STADE_DE_FR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133600"/>
            <a:ext cx="70104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paris-metro-plan-kart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609600"/>
            <a:ext cx="3276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12" descr="250px-Metropolitain">
            <a:hlinkClick r:id="rId4" tooltip="Metropolitain.jpg"/>
          </p:cNvPr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0" y="533400"/>
            <a:ext cx="3810000" cy="1128713"/>
          </a:xfrm>
        </p:spPr>
      </p:pic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0" y="228600"/>
            <a:ext cx="4038600" cy="1143000"/>
          </a:xfrm>
          <a:solidFill>
            <a:schemeClr val="bg2"/>
          </a:solidFill>
        </p:spPr>
        <p:txBody>
          <a:bodyPr/>
          <a:lstStyle/>
          <a:p>
            <a:pPr eaLnBrk="1" hangingPunct="1"/>
            <a:r>
              <a:rPr lang="en-US" sz="4800" smtClean="0">
                <a:solidFill>
                  <a:srgbClr val="FFCC00"/>
                </a:solidFill>
              </a:rPr>
              <a:t>Le M</a:t>
            </a:r>
            <a:r>
              <a:rPr lang="en-US" sz="4800" smtClean="0">
                <a:solidFill>
                  <a:srgbClr val="FFCC00"/>
                </a:solidFill>
                <a:cs typeface="Times New Roman" charset="0"/>
              </a:rPr>
              <a:t>étro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Le M</a:t>
            </a:r>
            <a:r>
              <a:rPr lang="en-US" sz="2000" smtClean="0">
                <a:cs typeface="Times New Roman" charset="0"/>
              </a:rPr>
              <a:t>é</a:t>
            </a:r>
            <a:r>
              <a:rPr lang="en-US" sz="2000" smtClean="0"/>
              <a:t>tro</a:t>
            </a:r>
          </a:p>
          <a:p>
            <a:pPr eaLnBrk="1" hangingPunct="1"/>
            <a:r>
              <a:rPr lang="en-US" sz="2000" smtClean="0"/>
              <a:t>If you want to get anywhere in Paris fast and efficiently, then Le M</a:t>
            </a:r>
            <a:r>
              <a:rPr lang="en-US" sz="2000" smtClean="0">
                <a:cs typeface="Times New Roman" charset="0"/>
              </a:rPr>
              <a:t>étro is your best bet!</a:t>
            </a:r>
          </a:p>
          <a:p>
            <a:pPr eaLnBrk="1" hangingPunct="1"/>
            <a:r>
              <a:rPr lang="en-US" sz="2000" smtClean="0">
                <a:cs typeface="Times New Roman" charset="0"/>
              </a:rPr>
              <a:t>Opened on July 19, 1900</a:t>
            </a:r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</p:txBody>
      </p:sp>
      <p:pic>
        <p:nvPicPr>
          <p:cNvPr id="6150" name="Picture 8" descr="Typical MP 59 train on line 4. You can see guide bars, steel tracks and automatic piloting carpet.">
            <a:hlinkClick r:id="rId6" tooltip="Typical MP 59 train on line 4. You can see guide bars, steel tracks and automatic piloting carpet.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10200" y="4191000"/>
            <a:ext cx="342900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2943225" y="2928938"/>
            <a:ext cx="9144000" cy="0"/>
          </a:xfrm>
          <a:prstGeom prst="rect">
            <a:avLst/>
          </a:prstGeom>
          <a:solidFill>
            <a:srgbClr val="F9F9F9"/>
          </a:solidFill>
          <a:ln w="9525">
            <a:noFill/>
            <a:miter lim="800000"/>
            <a:headEnd/>
            <a:tailEnd/>
          </a:ln>
        </p:spPr>
        <p:txBody>
          <a:bodyPr lIns="158700" bIns="79350">
            <a:spAutoFit/>
          </a:bodyPr>
          <a:lstStyle/>
          <a:p>
            <a:endParaRPr lang="en-US"/>
          </a:p>
        </p:txBody>
      </p:sp>
      <p:pic>
        <p:nvPicPr>
          <p:cNvPr id="6152" name="Picture 16" descr="abbesses"/>
          <p:cNvPicPr>
            <a:picLocks noChangeAspect="1" noChangeArrowheads="1"/>
          </p:cNvPicPr>
          <p:nvPr/>
        </p:nvPicPr>
        <p:blipFill>
          <a:blip r:embed="rId8" cstate="print"/>
          <a:srcRect t="29292"/>
          <a:stretch>
            <a:fillRect/>
          </a:stretch>
        </p:blipFill>
        <p:spPr bwMode="auto">
          <a:xfrm>
            <a:off x="304800" y="3810000"/>
            <a:ext cx="26289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3" name="Text Box 17"/>
          <p:cNvSpPr txBox="1">
            <a:spLocks noChangeArrowheads="1"/>
          </p:cNvSpPr>
          <p:nvPr/>
        </p:nvSpPr>
        <p:spPr bwMode="auto">
          <a:xfrm>
            <a:off x="3048000" y="4191000"/>
            <a:ext cx="198120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>
                <a:solidFill>
                  <a:schemeClr val="tx1"/>
                </a:solidFill>
              </a:rPr>
              <a:t>An example of one of the Art Nouveau métro entrances designed by Hector Guimard between 1898-1904  -taken from: </a:t>
            </a:r>
            <a:r>
              <a:rPr lang="en-US" sz="1600">
                <a:solidFill>
                  <a:schemeClr val="tx1"/>
                </a:solidFill>
                <a:hlinkClick r:id="rId9"/>
              </a:rPr>
              <a:t>http://www.paris.org/Metro/</a:t>
            </a:r>
            <a:endParaRPr lang="en-US" sz="16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More Paris Landmarks…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057400"/>
            <a:ext cx="4343400" cy="4114800"/>
          </a:xfrm>
        </p:spPr>
        <p:txBody>
          <a:bodyPr/>
          <a:lstStyle/>
          <a:p>
            <a:pPr eaLnBrk="1" hangingPunct="1"/>
            <a:r>
              <a:rPr lang="en-US" smtClean="0"/>
              <a:t>Mus</a:t>
            </a:r>
            <a:r>
              <a:rPr lang="en-US" smtClean="0">
                <a:cs typeface="Times New Roman" charset="0"/>
              </a:rPr>
              <a:t>ée Rodin</a:t>
            </a:r>
          </a:p>
          <a:p>
            <a:pPr eaLnBrk="1" hangingPunct="1"/>
            <a:r>
              <a:rPr lang="en-US" smtClean="0">
                <a:cs typeface="Times New Roman" charset="0"/>
              </a:rPr>
              <a:t>Le Jardin des Tuileries</a:t>
            </a:r>
          </a:p>
          <a:p>
            <a:pPr eaLnBrk="1" hangingPunct="1"/>
            <a:r>
              <a:rPr lang="en-US" smtClean="0">
                <a:cs typeface="Times New Roman" charset="0"/>
              </a:rPr>
              <a:t>Palais de Chaillot</a:t>
            </a:r>
          </a:p>
          <a:p>
            <a:pPr eaLnBrk="1" hangingPunct="1"/>
            <a:r>
              <a:rPr lang="en-US" smtClean="0">
                <a:cs typeface="Times New Roman" charset="0"/>
              </a:rPr>
              <a:t>La Sainte Chapelle</a:t>
            </a:r>
          </a:p>
          <a:p>
            <a:pPr eaLnBrk="1" hangingPunct="1"/>
            <a:r>
              <a:rPr lang="en-US" smtClean="0">
                <a:cs typeface="Times New Roman" charset="0"/>
              </a:rPr>
              <a:t>La Tour St. Jacques</a:t>
            </a:r>
          </a:p>
          <a:p>
            <a:pPr eaLnBrk="1" hangingPunct="1"/>
            <a:r>
              <a:rPr lang="en-US" smtClean="0">
                <a:cs typeface="Times New Roman" charset="0"/>
              </a:rPr>
              <a:t>Le Palais Royal</a:t>
            </a:r>
          </a:p>
          <a:p>
            <a:pPr eaLnBrk="1" hangingPunct="1"/>
            <a:r>
              <a:rPr lang="en-US" smtClean="0">
                <a:cs typeface="Times New Roman" charset="0"/>
              </a:rPr>
              <a:t>Au Fouquet’s</a:t>
            </a:r>
          </a:p>
          <a:p>
            <a:pPr eaLnBrk="1" hangingPunct="1"/>
            <a:endParaRPr lang="en-US" smtClean="0">
              <a:cs typeface="Times New Roman" charset="0"/>
            </a:endParaRPr>
          </a:p>
        </p:txBody>
      </p:sp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4953000" y="1905000"/>
            <a:ext cx="3886200" cy="5945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 Place des Vosges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 La Bibliotheque Nationale de France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 St. Eustache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 La Closerie des Lilas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200">
                <a:solidFill>
                  <a:schemeClr val="tx1"/>
                </a:solidFill>
              </a:rPr>
              <a:t> Le Café des Deux Magots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sz="3200">
              <a:solidFill>
                <a:schemeClr val="tx1"/>
              </a:solidFill>
            </a:endParaRP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History of Paris Landmarks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To learn even more go to this website:</a:t>
            </a:r>
          </a:p>
          <a:p>
            <a:pPr eaLnBrk="1" hangingPunct="1"/>
            <a:r>
              <a:rPr lang="en-US" sz="4000" smtClean="0">
                <a:hlinkClick r:id="rId2"/>
              </a:rPr>
              <a:t>WebMuseum: Paris: History</a:t>
            </a:r>
            <a:endParaRPr lang="en-US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QUIZ: How well do you know your Paris landmarks?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533400" y="21336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1.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4800600" y="22098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2.</a:t>
            </a:r>
          </a:p>
        </p:txBody>
      </p:sp>
      <p:pic>
        <p:nvPicPr>
          <p:cNvPr id="21509" name="Picture 5" descr="sacre-coeur_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514600"/>
            <a:ext cx="30400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images%5Cfrance%5CTourmontparnas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362200"/>
            <a:ext cx="25082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QUIZ: Paris Landmarks</a:t>
            </a: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57200" y="17526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3.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572000" y="18288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4.</a:t>
            </a:r>
          </a:p>
        </p:txBody>
      </p:sp>
      <p:pic>
        <p:nvPicPr>
          <p:cNvPr id="22534" name="Picture 6" descr="place_de_la_concor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2590800"/>
            <a:ext cx="4114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20040830_11_pariseiffelviewto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38400"/>
            <a:ext cx="46482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QUIZ: Paris Landmarks</a:t>
            </a: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533400" y="1752600"/>
            <a:ext cx="60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5.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4572000" y="19050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6.</a:t>
            </a:r>
          </a:p>
        </p:txBody>
      </p:sp>
      <p:pic>
        <p:nvPicPr>
          <p:cNvPr id="23557" name="Picture 5" descr="028%20-%20Arc%20de%20Triomphe%20-%20Paris,%20Fra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90800"/>
            <a:ext cx="3962400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notre%20dame%20tower,%20par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2362200"/>
            <a:ext cx="35480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QUIZ: Paris Landmarks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533400" y="1752600"/>
            <a:ext cx="60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7.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4572000" y="19050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8.</a:t>
            </a:r>
          </a:p>
        </p:txBody>
      </p:sp>
      <p:pic>
        <p:nvPicPr>
          <p:cNvPr id="24581" name="Picture 5" descr="Eiffel%20Tow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514600"/>
            <a:ext cx="362108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6" descr="hotel_de_vil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514600"/>
            <a:ext cx="403860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QUIZ: Paris Landmarks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33400" y="1752600"/>
            <a:ext cx="60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9.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572000" y="1905000"/>
            <a:ext cx="91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10.</a:t>
            </a:r>
          </a:p>
        </p:txBody>
      </p:sp>
      <p:pic>
        <p:nvPicPr>
          <p:cNvPr id="25605" name="Picture 5" descr="487727-Centre_Georges_Pompidou-Par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0800"/>
            <a:ext cx="42672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6" descr="Le%20Pyramide%20at%20the%20Louv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743200"/>
            <a:ext cx="4648200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5400" smtClean="0"/>
              <a:t>La Fin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0180" name="Picture 5" descr="eiff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" y="0"/>
            <a:ext cx="8961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2514600" y="2743200"/>
            <a:ext cx="3657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8800">
                <a:solidFill>
                  <a:srgbClr val="00FFFF"/>
                </a:solidFill>
              </a:rPr>
              <a:t>La  Fin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Major Districts in Paris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762000" y="1752600"/>
            <a:ext cx="31242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600">
                <a:solidFill>
                  <a:schemeClr val="tx1"/>
                </a:solidFill>
              </a:rPr>
              <a:t>Quartier Latin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600">
                <a:solidFill>
                  <a:schemeClr val="tx1"/>
                </a:solidFill>
              </a:rPr>
              <a:t>Marais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600">
                <a:solidFill>
                  <a:schemeClr val="tx1"/>
                </a:solidFill>
              </a:rPr>
              <a:t>Montmartre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3600">
                <a:solidFill>
                  <a:schemeClr val="tx1"/>
                </a:solidFill>
              </a:rPr>
              <a:t>Ile-de-la-Cit</a:t>
            </a:r>
            <a:r>
              <a:rPr lang="en-US" sz="3600">
                <a:solidFill>
                  <a:schemeClr val="tx1"/>
                </a:solidFill>
                <a:cs typeface="Times New Roman" charset="0"/>
              </a:rPr>
              <a:t>é</a:t>
            </a:r>
            <a:endParaRPr lang="en-US" sz="3600">
              <a:solidFill>
                <a:schemeClr val="tx1"/>
              </a:solidFill>
            </a:endParaRPr>
          </a:p>
        </p:txBody>
      </p:sp>
      <p:pic>
        <p:nvPicPr>
          <p:cNvPr id="19461" name="Picture 5" descr="Sorbon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524000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paris-latin-quarte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1588" y="2668588"/>
            <a:ext cx="2513012" cy="251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 descr="IledelaC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4879975"/>
            <a:ext cx="3124200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montmartr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4267200"/>
            <a:ext cx="312420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 de Paris (Map of Paris)</a:t>
            </a:r>
          </a:p>
        </p:txBody>
      </p:sp>
      <p:pic>
        <p:nvPicPr>
          <p:cNvPr id="8195" name="Picture 6" descr="The Arrondissements of Paris, with the Seine bisecting the city. The Rive Droite is the northern half.">
            <a:hlinkClick r:id="rId2" tooltip="The Arrondissements of Paris, with the Seine bisecting the city. The Rive Droite is the northern half.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057400"/>
            <a:ext cx="8153400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Shopping in Paris</a:t>
            </a:r>
          </a:p>
        </p:txBody>
      </p:sp>
      <p:pic>
        <p:nvPicPr>
          <p:cNvPr id="20484" name="Picture 4" descr="GaleriesLafayet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752600"/>
            <a:ext cx="3657600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pari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1981200"/>
            <a:ext cx="3922713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RivoliSidewalkSma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5600" y="3200400"/>
            <a:ext cx="2620963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28600" y="4419600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Les Gal</a:t>
            </a:r>
            <a:r>
              <a:rPr lang="en-US" sz="2000">
                <a:solidFill>
                  <a:schemeClr val="tx1"/>
                </a:solidFill>
                <a:cs typeface="Times New Roman" charset="0"/>
              </a:rPr>
              <a:t>é</a:t>
            </a:r>
            <a:r>
              <a:rPr lang="en-US" sz="2000">
                <a:solidFill>
                  <a:schemeClr val="tx1"/>
                </a:solidFill>
              </a:rPr>
              <a:t>ries Lafayette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5486400" y="59436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</a:rPr>
              <a:t>Rue de Rivoli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5943600" y="4343400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PRINTEMPS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autoUpdateAnimBg="0"/>
      <p:bldP spid="20490" grpId="0" autoUpdateAnimBg="0"/>
      <p:bldP spid="2049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mtClean="0"/>
              <a:t>Shopping in Paris (part 2)</a:t>
            </a:r>
          </a:p>
        </p:txBody>
      </p:sp>
      <p:sp>
        <p:nvSpPr>
          <p:cNvPr id="55301" name="Text Box 1029"/>
          <p:cNvSpPr txBox="1">
            <a:spLocks noChangeArrowheads="1"/>
          </p:cNvSpPr>
          <p:nvPr/>
        </p:nvSpPr>
        <p:spPr bwMode="auto">
          <a:xfrm>
            <a:off x="1066800" y="3276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>
                <a:solidFill>
                  <a:schemeClr val="tx1"/>
                </a:solidFill>
              </a:rPr>
              <a:t>Ch</a:t>
            </a:r>
            <a:r>
              <a:rPr lang="en-US" sz="2400">
                <a:solidFill>
                  <a:schemeClr val="tx1"/>
                </a:solidFill>
                <a:cs typeface="Times New Roman" charset="0"/>
              </a:rPr>
              <a:t>â</a:t>
            </a:r>
            <a:r>
              <a:rPr lang="en-US" sz="2400">
                <a:solidFill>
                  <a:schemeClr val="tx1"/>
                </a:solidFill>
              </a:rPr>
              <a:t>telet - les Halles</a:t>
            </a:r>
          </a:p>
        </p:txBody>
      </p:sp>
      <p:sp>
        <p:nvSpPr>
          <p:cNvPr id="55302" name="Text Box 1030"/>
          <p:cNvSpPr txBox="1">
            <a:spLocks noChangeArrowheads="1"/>
          </p:cNvSpPr>
          <p:nvPr/>
        </p:nvSpPr>
        <p:spPr bwMode="auto">
          <a:xfrm>
            <a:off x="5562600" y="4724400"/>
            <a:ext cx="297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>
                <a:solidFill>
                  <a:schemeClr val="tx1"/>
                </a:solidFill>
              </a:rPr>
              <a:t>La Samaritaine</a:t>
            </a:r>
          </a:p>
        </p:txBody>
      </p:sp>
      <p:sp>
        <p:nvSpPr>
          <p:cNvPr id="55303" name="Text Box 1031"/>
          <p:cNvSpPr txBox="1">
            <a:spLocks noChangeArrowheads="1"/>
          </p:cNvSpPr>
          <p:nvPr/>
        </p:nvSpPr>
        <p:spPr bwMode="auto">
          <a:xfrm>
            <a:off x="4343400" y="5715000"/>
            <a:ext cx="4648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>
                <a:solidFill>
                  <a:schemeClr val="tx1"/>
                </a:solidFill>
              </a:rPr>
              <a:t>BHV</a:t>
            </a:r>
            <a:r>
              <a:rPr lang="en-US" sz="1800">
                <a:solidFill>
                  <a:schemeClr val="tx1"/>
                </a:solidFill>
              </a:rPr>
              <a:t> -  (located next to L’H</a:t>
            </a:r>
            <a:r>
              <a:rPr lang="en-US" sz="1800">
                <a:solidFill>
                  <a:schemeClr val="tx1"/>
                </a:solidFill>
                <a:cs typeface="Times New Roman" charset="0"/>
              </a:rPr>
              <a:t>ôtel de ville)</a:t>
            </a:r>
            <a:endParaRPr lang="en-US" sz="3600">
              <a:solidFill>
                <a:schemeClr val="tx1"/>
              </a:solidFill>
            </a:endParaRPr>
          </a:p>
        </p:txBody>
      </p:sp>
      <p:pic>
        <p:nvPicPr>
          <p:cNvPr id="55305" name="Picture 1033" descr="332752517_1cd96f52f9"/>
          <p:cNvPicPr>
            <a:picLocks noChangeAspect="1" noChangeArrowheads="1"/>
          </p:cNvPicPr>
          <p:nvPr/>
        </p:nvPicPr>
        <p:blipFill>
          <a:blip r:embed="rId2" cstate="print"/>
          <a:srcRect t="23093"/>
          <a:stretch>
            <a:fillRect/>
          </a:stretch>
        </p:blipFill>
        <p:spPr bwMode="auto">
          <a:xfrm>
            <a:off x="304800" y="1143000"/>
            <a:ext cx="415290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7" name="Picture 1035" descr="p38-01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501775"/>
            <a:ext cx="3744913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9" name="Picture 1037" descr="bhv-new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921125"/>
            <a:ext cx="35814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/>
      <p:bldP spid="55302" grpId="0"/>
      <p:bldP spid="553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Paris Landmarks</a:t>
            </a:r>
          </a:p>
        </p:txBody>
      </p:sp>
      <p:pic>
        <p:nvPicPr>
          <p:cNvPr id="7171" name="Picture 3" descr="Eiffel%20Tow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600200"/>
            <a:ext cx="4572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34000" y="1736725"/>
            <a:ext cx="3200400" cy="50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600">
                <a:solidFill>
                  <a:schemeClr val="tx1"/>
                </a:solidFill>
              </a:rPr>
              <a:t>La Tour Eiffel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600">
                <a:solidFill>
                  <a:schemeClr val="tx1"/>
                </a:solidFill>
              </a:rPr>
              <a:t>Designed by Gustave Eiffel in 1887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600">
                <a:solidFill>
                  <a:schemeClr val="tx1"/>
                </a:solidFill>
              </a:rPr>
              <a:t>Completed in 1889 and the Parisians hated it!  They signed a petition to have it torn down.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2600">
                <a:solidFill>
                  <a:schemeClr val="tx1"/>
                </a:solidFill>
              </a:rPr>
              <a:t>They said it “polluted” their skyline.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</p:bldLst>
  </p:timing>
</p:sld>
</file>

<file path=ppt/theme/theme1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1075</TotalTime>
  <Words>1240</Words>
  <Application>Microsoft Office PowerPoint</Application>
  <PresentationFormat>On-screen Show (4:3)</PresentationFormat>
  <Paragraphs>189</Paragraphs>
  <Slides>47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8" baseType="lpstr">
      <vt:lpstr>Pulse</vt:lpstr>
      <vt:lpstr> PARIS</vt:lpstr>
      <vt:lpstr>History of Paris</vt:lpstr>
      <vt:lpstr>Paris – La Seine</vt:lpstr>
      <vt:lpstr>Le Métro</vt:lpstr>
      <vt:lpstr>Major Districts in Paris</vt:lpstr>
      <vt:lpstr>Plan de Paris (Map of Paris)</vt:lpstr>
      <vt:lpstr>Shopping in Paris</vt:lpstr>
      <vt:lpstr>Shopping in Paris (part 2)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Paris Landmarks</vt:lpstr>
      <vt:lpstr>More Paris Landmarks…</vt:lpstr>
      <vt:lpstr>History of Paris Landmarks</vt:lpstr>
      <vt:lpstr>QUIZ: How well do you know your Paris landmarks?</vt:lpstr>
      <vt:lpstr>QUIZ: Paris Landmarks</vt:lpstr>
      <vt:lpstr>QUIZ: Paris Landmarks</vt:lpstr>
      <vt:lpstr>QUIZ: Paris Landmarks</vt:lpstr>
      <vt:lpstr>QUIZ: Paris Landmarks</vt:lpstr>
      <vt:lpstr>La Fin</vt:lpstr>
    </vt:vector>
  </TitlesOfParts>
  <Company>Fleming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teacher1</cp:lastModifiedBy>
  <cp:revision>47</cp:revision>
  <dcterms:created xsi:type="dcterms:W3CDTF">2005-11-21T14:52:07Z</dcterms:created>
  <dcterms:modified xsi:type="dcterms:W3CDTF">2010-12-09T15:47:08Z</dcterms:modified>
</cp:coreProperties>
</file>